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60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9" r:id="rId11"/>
    <p:sldId id="270" r:id="rId12"/>
    <p:sldId id="268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9" r:id="rId21"/>
    <p:sldId id="278" r:id="rId22"/>
    <p:sldId id="280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55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C08733-ED27-408C-9F5F-B002976052A9}" type="datetimeFigureOut">
              <a:rPr lang="ru-RU" smtClean="0"/>
              <a:pPr/>
              <a:t>01.06.2022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A33D1B-0D08-4043-807A-49B1B8F64E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6290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A33D1B-0D08-4043-807A-49B1B8F64E82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80633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A33D1B-0D08-4043-807A-49B1B8F64E82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72042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2CA06-8563-452C-BA87-F2A748135B90}" type="datetimeFigureOut">
              <a:rPr lang="ru-RU" smtClean="0"/>
              <a:pPr/>
              <a:t>01.06.2022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F1EDB-0759-4202-8ACF-AC5CA6BCA5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40225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2CA06-8563-452C-BA87-F2A748135B90}" type="datetimeFigureOut">
              <a:rPr lang="ru-RU" smtClean="0"/>
              <a:pPr/>
              <a:t>01.06.2022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F1EDB-0759-4202-8ACF-AC5CA6BCA5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1422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2CA06-8563-452C-BA87-F2A748135B90}" type="datetimeFigureOut">
              <a:rPr lang="ru-RU" smtClean="0"/>
              <a:pPr/>
              <a:t>01.06.2022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F1EDB-0759-4202-8ACF-AC5CA6BCA5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92795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2CA06-8563-452C-BA87-F2A748135B90}" type="datetimeFigureOut">
              <a:rPr lang="ru-RU" smtClean="0"/>
              <a:pPr/>
              <a:t>01.06.2022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F1EDB-0759-4202-8ACF-AC5CA6BCA5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95729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2CA06-8563-452C-BA87-F2A748135B90}" type="datetimeFigureOut">
              <a:rPr lang="ru-RU" smtClean="0"/>
              <a:pPr/>
              <a:t>01.06.2022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F1EDB-0759-4202-8ACF-AC5CA6BCA5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65191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2CA06-8563-452C-BA87-F2A748135B90}" type="datetimeFigureOut">
              <a:rPr lang="ru-RU" smtClean="0"/>
              <a:pPr/>
              <a:t>01.06.2022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F1EDB-0759-4202-8ACF-AC5CA6BCA5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4572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2CA06-8563-452C-BA87-F2A748135B90}" type="datetimeFigureOut">
              <a:rPr lang="ru-RU" smtClean="0"/>
              <a:pPr/>
              <a:t>01.06.2022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F1EDB-0759-4202-8ACF-AC5CA6BCA5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54377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2CA06-8563-452C-BA87-F2A748135B90}" type="datetimeFigureOut">
              <a:rPr lang="ru-RU" smtClean="0"/>
              <a:pPr/>
              <a:t>01.06.2022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F1EDB-0759-4202-8ACF-AC5CA6BCA5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52323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2CA06-8563-452C-BA87-F2A748135B90}" type="datetimeFigureOut">
              <a:rPr lang="ru-RU" smtClean="0"/>
              <a:pPr/>
              <a:t>01.06.2022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F1EDB-0759-4202-8ACF-AC5CA6BCA5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18059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2CA06-8563-452C-BA87-F2A748135B90}" type="datetimeFigureOut">
              <a:rPr lang="ru-RU" smtClean="0"/>
              <a:pPr/>
              <a:t>01.06.2022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F1EDB-0759-4202-8ACF-AC5CA6BCA5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02052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2CA06-8563-452C-BA87-F2A748135B90}" type="datetimeFigureOut">
              <a:rPr lang="ru-RU" smtClean="0"/>
              <a:pPr/>
              <a:t>01.06.2022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F1EDB-0759-4202-8ACF-AC5CA6BCA5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1384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2CA06-8563-452C-BA87-F2A748135B90}" type="datetimeFigureOut">
              <a:rPr lang="ru-RU" smtClean="0"/>
              <a:pPr/>
              <a:t>01.06.2022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F1EDB-0759-4202-8ACF-AC5CA6BCA5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02520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="" xmlns:a16="http://schemas.microsoft.com/office/drawing/2014/main" id="{5B348451-06A3-4751-8600-006DB3107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761" y="724619"/>
            <a:ext cx="10506975" cy="475315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/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</a:br>
            <a:r>
              <a:rPr lang="ru-RU" sz="49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Информационно-разъяснительная </a:t>
            </a:r>
            <a:r>
              <a:rPr lang="ru-RU" sz="49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 и психологическое сопровождение социально-психологического тестирования в </a:t>
            </a:r>
            <a:r>
              <a:rPr lang="ru-RU" sz="49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49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году </a:t>
            </a:r>
            <a:br>
              <a:rPr lang="ru-RU" sz="49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Методист центра воспитания , психологии и педагогики ГБУ ДПО РД «ДИРО» </a:t>
            </a:r>
            <a:br>
              <a:rPr lang="ru-RU" sz="4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Ахмедова Х.М.</a:t>
            </a:r>
            <a:endParaRPr lang="ru-RU" sz="49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7675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8B140B45-219D-4133-B707-9D5828F3E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171" y="18256"/>
            <a:ext cx="10643587" cy="1144720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C00000"/>
                </a:solidFill>
                <a:latin typeface="+mn-lt"/>
              </a:rPr>
              <a:t>Процедура тестирования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8688AF7D-C2C3-4B27-8081-EF87F8C397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171" y="985421"/>
            <a:ext cx="11372295" cy="5717220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ru-RU" sz="3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проведении тестирования в каждой аудитории присутствует член Комиссии, допускается присутствие в аудитории в качестве наблюдателей родителей (законных представителей) обучающихся, участвующих в тестировании. </a:t>
            </a:r>
          </a:p>
          <a:p>
            <a:pPr lvl="0"/>
            <a:r>
              <a:rPr lang="ru-RU" sz="3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Перед началом проведения тестирования члены Комиссии проводят инструктаж обучающихся. В целях получения достоверных сведений во время инструктажа внимание обучающихся акцентируется на следующем:</a:t>
            </a:r>
          </a:p>
          <a:p>
            <a:pPr marL="0" lvl="0" indent="0">
              <a:buNone/>
            </a:pPr>
            <a:r>
              <a:rPr lang="ru-RU" sz="3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конфиденциальности социально-психологического тестирования;</a:t>
            </a:r>
          </a:p>
          <a:p>
            <a:pPr marL="0" lvl="0" indent="0">
              <a:buNone/>
            </a:pPr>
            <a:r>
              <a:rPr lang="ru-RU" sz="3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продолжительности тестирования;</a:t>
            </a:r>
          </a:p>
          <a:p>
            <a:pPr marL="0" lvl="0" indent="0">
              <a:buNone/>
            </a:pPr>
            <a:r>
              <a:rPr lang="ru-RU" sz="3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необходимости выбора всего одного варианта ответа с помощью галочки или подчеркивания напротив вопросов теста.</a:t>
            </a:r>
          </a:p>
          <a:p>
            <a:r>
              <a:rPr lang="ru-RU" sz="3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Перед началом проведения ЕМ СПТ педагог-психолог, входящий в состав Комиссии, зачитывает инструкцию и предлагает перейти к тестированию.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807710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13B17E3-FCDC-4A6E-B909-2958D1639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522" y="568171"/>
            <a:ext cx="10448278" cy="112251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Стандартное обращение педагога-психолога </a:t>
            </a: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 обследуемым перед началом тестирования: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accent6">
                    <a:lumMod val="50000"/>
                  </a:schemeClr>
                </a:solidFill>
              </a:rPr>
            </a:b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6C60CB9-09CD-4609-94CA-EFAFB0CF35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829" y="1658984"/>
            <a:ext cx="10765971" cy="451798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3200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«Каждый человек в жизни сталкивается с трудностями, рисками, но все их преодолевают по-разному. В условиях трудных жизненных ситуаций нужно проявлять психологическую устойчивость. Научиться этому можно, если хорошо в себе разобраться. Тест выявит степень вашей психологической устойчивости в трудных жизненных ситуациях. И чем откровеннее будут ваши ответы, тем точнее вы получите результат. Конфиденциальность личных данных гарантируется. После обработки теста вы получите общее представление о своей психологической устойчивости.» </a:t>
            </a:r>
            <a:endParaRPr lang="ru-RU" sz="3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050904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FED5C0B-4343-41DF-B927-071ED7124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301" y="500062"/>
            <a:ext cx="11279624" cy="130864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Обратная связь по результатам ЕМ СПТ </a:t>
            </a: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4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респондентов) </a:t>
            </a: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ВЫДАЕТСЯ </a:t>
            </a: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только педагогом-психологом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dirty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endParaRPr lang="ru-RU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E2C318C-AF83-482C-9C17-0B1CD3DABD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886" y="1911333"/>
            <a:ext cx="11585358" cy="5646197"/>
          </a:xfrm>
        </p:spPr>
        <p:txBody>
          <a:bodyPr>
            <a:normAutofit/>
          </a:bodyPr>
          <a:lstStyle/>
          <a:p>
            <a:pPr lvl="0" algn="just"/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Обратная связь при недостоверных ответах не содержит заключений относительно личностных особенностей респондентов. Она описывает возможные затруднения в деятельности при работе с тестом. Причинами недостоверных ответов могут быть как одно конкретное затруднение, так и комплекс из нескольких затруднений. </a:t>
            </a:r>
          </a:p>
          <a:p>
            <a:pPr marL="0" indent="0" algn="just">
              <a:buNone/>
            </a:pPr>
            <a:r>
              <a:rPr lang="ru-RU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*Психологу рекомендуется более подробно изучить ответы испытуемого и сделать заключение о причинах недостоверных ответов на основе имеющихся данных. Кроме того, в дополнение к анализу ответов, с респондентами, имеющими недостоверные результаты, рекомендуется провести стандартизированное интервью, что позволит более точно определить причину недостоверных ответов.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611154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E0C5998-A192-4F9D-B656-91AA2C491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3509" y="18255"/>
            <a:ext cx="10515600" cy="1325563"/>
          </a:xfrm>
        </p:spPr>
        <p:txBody>
          <a:bodyPr/>
          <a:lstStyle/>
          <a:p>
            <a:r>
              <a:rPr lang="ru-RU" dirty="0">
                <a:solidFill>
                  <a:srgbClr val="C00000"/>
                </a:solidFill>
                <a:latin typeface="+mn-lt"/>
              </a:rPr>
              <a:t>Обратная связь при достоверных ответах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53F2FC7-FEC5-42F0-838C-5D57AA6D29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891" y="1189608"/>
            <a:ext cx="10710909" cy="5956916"/>
          </a:xfrm>
        </p:spPr>
        <p:txBody>
          <a:bodyPr>
            <a:normAutofit/>
          </a:bodyPr>
          <a:lstStyle/>
          <a:p>
            <a:pPr lvl="0"/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не является интерпретацией индивидуальных результатов теста. Она отличается высокой степенью обобщенности и служит для удовлетворения интереса респондента к результатам тестирования. </a:t>
            </a:r>
          </a:p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Использование обобщенных формулировок в обратной связи не случайно. Такой подход вызван возможными организационно-смысловыми рисками при проведении СПТ:</a:t>
            </a:r>
          </a:p>
          <a:p>
            <a:pPr lvl="0"/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вольная трактовка психологических терминов респондентами и их родителями; </a:t>
            </a:r>
          </a:p>
          <a:p>
            <a:pPr lvl="0"/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неправильное, искаженное понимание психологических терминов приводит к остро негативной реакции на результаты тестирования, нежеланию сотрудничать;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71433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E0C5998-A192-4F9D-B656-91AA2C491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3509" y="18255"/>
            <a:ext cx="10515600" cy="1325563"/>
          </a:xfrm>
        </p:spPr>
        <p:txBody>
          <a:bodyPr/>
          <a:lstStyle/>
          <a:p>
            <a:r>
              <a:rPr lang="ru-RU" dirty="0">
                <a:solidFill>
                  <a:srgbClr val="C00000"/>
                </a:solidFill>
                <a:latin typeface="+mn-lt"/>
              </a:rPr>
              <a:t>Обратная связь при достоверных ответах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53F2FC7-FEC5-42F0-838C-5D57AA6D29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498" y="1039858"/>
            <a:ext cx="11274639" cy="6116714"/>
          </a:xfrm>
        </p:spPr>
        <p:txBody>
          <a:bodyPr>
            <a:normAutofit/>
          </a:bodyPr>
          <a:lstStyle/>
          <a:p>
            <a:pPr lvl="0" algn="just"/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подавляющее большинство родителей, получивших результат о высокой вероятности вовлечения их детей в зависимое поведение, относятся к результатам критически, ставят под сомнение методику и ее результаты, вплоть до их прямого отрицания; при получении результата о высокой вероятности вовлечения ребенка в зависимое поведение, результат может быть воспринят как отрицательная характеристика не только ребенка, но и как низкая оценка воспитательных усилий родителя, что актуализирует психологические защитные механизмы родителей и может привести к возникновению конфликтных ситуаций, формированию негативного отношения к тестированию;</a:t>
            </a:r>
          </a:p>
          <a:p>
            <a:pPr lvl="0" algn="just"/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связи со спецификой подросткового и юношеского возраста возможно сообщение результатов тестирования третьим лицам, сравнение персональных результатов респондентов между собой; такое поведение может привести к разглашению персональных данных, неправильному пониманию результатов тестирования и навешиванию «ярлыков».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587830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FC6FB4B-43E1-4037-8F23-6F91C4A0A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503" y="-211923"/>
            <a:ext cx="10515600" cy="1325563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C00000"/>
                </a:solidFill>
                <a:latin typeface="+mn-lt"/>
              </a:rPr>
              <a:t>Работа с родителями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9C68A09-7D0D-42AA-96B4-DA6AD1F1C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207" y="862150"/>
            <a:ext cx="10878105" cy="6097944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Родительское собрание. 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Участники: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родители/законные представители обучающихся в возрасте от 13 лет, администрация и педагогический коллектив образовательной организации, специалисты в сфере профилактики.</a:t>
            </a:r>
          </a:p>
          <a:p>
            <a:pPr algn="just"/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Предварительная подготовка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 целевой установки, задач, разработка сценарного плана родительского собрания, привлечение специалистов в сфере профилактики социально-негативных явлений, в качестве консультантов, партнеров.</a:t>
            </a:r>
          </a:p>
          <a:p>
            <a:pPr lvl="0" algn="just"/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Подготовка рабочего материала родительского собрания.</a:t>
            </a:r>
          </a:p>
          <a:p>
            <a:pPr lvl="0" algn="just"/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Создание творческой группы по подготовке родительского собрания, в состав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которой могут входить: 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члены комиссии СПТ, утвержденной приказом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родительского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комитета, специалисты в сфере профилактики социально-негативных явлений (инспектор ПДН, врач-нарколог, общественные деятели и др.).</a:t>
            </a:r>
          </a:p>
          <a:p>
            <a:pPr lvl="0" algn="just"/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Подготовка форм добровольных информированных согласий для прохождения СПТ и профилактических медицинских осмотров для родителей и обучающихся </a:t>
            </a:r>
          </a:p>
          <a:p>
            <a:pPr lvl="0" algn="just"/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Подготовка памяток для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родителей;  </a:t>
            </a:r>
          </a:p>
          <a:p>
            <a:pPr lvl="0" algn="just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Ресурсное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обеспечение: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компьютер, проектор для демонстрации презентации, ватман, раздаточный материал (памятки, листы для рефлексии), маркеры и другие необходимые материалы.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184318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BCCAA71-2085-4E1A-A9B0-D6BA4DFB85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681" y="88777"/>
            <a:ext cx="11152889" cy="6040718"/>
          </a:xfrm>
        </p:spPr>
        <p:txBody>
          <a:bodyPr>
            <a:normAutofit lnSpcReduction="10000"/>
          </a:bodyPr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Форма проведения: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комбинированное родительское собрание с использованием разнообразных методов и приемов (краткие доклады, просмотр видеосюжетов, моделирование проблемных ситуаций, дискуссия, консультация, беседа и др.)</a:t>
            </a:r>
          </a:p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 родительского собрания: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формирование у родительской общественности позитивного отношения к СПТ обучающихся в образовательных организациях, получение добровольных информированных согласий от максимального количества родителей.</a:t>
            </a:r>
          </a:p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информирование родителей по вопросам СПТ обучающихся в образовательных организациях;</a:t>
            </a:r>
          </a:p>
          <a:p>
            <a:pPr lvl="0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культуры здорового и безопасного образа жизни, профилактики отклоняющегося поведения, в том числе связанного с употреблением психоактивных веществ, повышение грамотности родителей по профилактической антинаркотической тематике;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083204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8C93FE5-A47D-42E9-9593-730610AF8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783" y="452761"/>
            <a:ext cx="10830017" cy="6560598"/>
          </a:xfrm>
        </p:spPr>
        <p:txBody>
          <a:bodyPr>
            <a:normAutofit/>
          </a:bodyPr>
          <a:lstStyle/>
          <a:p>
            <a:pPr lvl="0"/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повышение информированности родителей в области профилактики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аддиктивного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поведения, а также содействие освоению способов обсуждения с детьми вопросов, связанных с профилактикой рискового поведения; </a:t>
            </a:r>
          </a:p>
          <a:p>
            <a:pPr lvl="0"/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усиление мотивационного воздействия, направленного на минимизацию отказов от тестирования, в том числе социальной значимости прохождения медицинских осмотров;</a:t>
            </a:r>
          </a:p>
          <a:p>
            <a:pPr lvl="0"/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мотивирование родителей на профилактические меры в семье по профилактике употребления психоактивных веществ и своевременную психолого-педагогическую коррекцию поведения ребенка в ситуациях возникновения риска первых проб психоактивных веществ.</a:t>
            </a:r>
          </a:p>
          <a:p>
            <a:pPr>
              <a:buNone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Внимание!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Запрещается использовать технологии запугивания!</a:t>
            </a:r>
          </a:p>
          <a:p>
            <a:pPr marL="0" indent="0">
              <a:buNone/>
            </a:pP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075622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8B5462D-2D12-4EA2-8517-C4BB7216A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983" y="512467"/>
            <a:ext cx="10941818" cy="117822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Психологические рекомендации по построению мотивационной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беседы с родителями в рамках работы по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организации социально-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психологического тестирования обучающихся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2800" dirty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 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2800" dirty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endParaRPr lang="ru-RU" sz="2800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96C3D5B-6A15-48EA-9253-97C44F20B0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870" y="1708220"/>
            <a:ext cx="11475218" cy="4672483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Мотивационная беседа – это особым образом организованное общение, в котором участвует специалист и слушатель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целью которого оказывается формирование мотива у собеседника.</a:t>
            </a:r>
          </a:p>
          <a:p>
            <a:pPr algn="just"/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Эффективность мотивационной беседы определяется не количеством переданной и механически усвоенной слушателем информации, а тем, как изменилось отношение собеседника к той или иной активности.</a:t>
            </a:r>
          </a:p>
          <a:p>
            <a:pPr algn="just"/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Прямым следствием такого понимания мотивационной беседы оказывается следующее:</a:t>
            </a:r>
          </a:p>
          <a:p>
            <a:pPr lvl="0" algn="just"/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важно не только, что говорится, но и как это говорится;</a:t>
            </a:r>
          </a:p>
          <a:p>
            <a:pPr lvl="0" algn="just"/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важно субъективное отношение специалиста к передаваемой информации; </a:t>
            </a:r>
          </a:p>
          <a:p>
            <a:pPr lvl="0" algn="just"/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нет универсальных, и на 100% эффективных мотивационных технологий, так как человек, с которым мы встречаемся в мотивационной беседе, уникален и обладает индивидуальными личностными характеристиками, имеет собственный опыт и свободу выбора;</a:t>
            </a:r>
          </a:p>
          <a:p>
            <a:pPr lvl="0" algn="just"/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информированный отказ собеседника нельзя рассматривать, как неудачу и профессиональный неуспех специалиста</a:t>
            </a:r>
            <a:r>
              <a:rPr lang="ru-RU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283685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3859CD0-E475-4759-8893-6832E57751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910" y="0"/>
            <a:ext cx="11713706" cy="7759337"/>
          </a:xfrm>
        </p:spPr>
        <p:txBody>
          <a:bodyPr>
            <a:normAutofit fontScale="32500" lnSpcReduction="20000"/>
          </a:bodyPr>
          <a:lstStyle/>
          <a:p>
            <a:pPr marL="0" indent="0" algn="just">
              <a:buNone/>
            </a:pPr>
            <a:r>
              <a:rPr lang="ru-RU" sz="7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Работа с обучающимися (</a:t>
            </a:r>
            <a:r>
              <a:rPr lang="ru-RU" sz="7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квесты</a:t>
            </a:r>
            <a:r>
              <a:rPr lang="ru-RU" sz="7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беседы, </a:t>
            </a:r>
            <a:r>
              <a:rPr lang="ru-RU" sz="7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флеш</a:t>
            </a:r>
            <a:r>
              <a:rPr lang="ru-RU" sz="7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-мобы, классные часы и др. </a:t>
            </a:r>
            <a:r>
              <a:rPr lang="ru-RU" sz="7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7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just">
              <a:buNone/>
            </a:pPr>
            <a:r>
              <a:rPr lang="ru-RU" sz="6500" i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Квест</a:t>
            </a:r>
            <a:r>
              <a:rPr lang="ru-RU" sz="6500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игра </a:t>
            </a:r>
            <a:r>
              <a:rPr lang="ru-RU" sz="65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#Сделай правильный Выбор! </a:t>
            </a:r>
            <a:r>
              <a:rPr lang="ru-RU" sz="6500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ru-RU" sz="65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Уважаемые участники! </a:t>
            </a:r>
            <a:endParaRPr lang="ru-RU" sz="65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600"/>
              </a:spcBef>
              <a:buNone/>
            </a:pPr>
            <a:r>
              <a:rPr lang="ru-RU" sz="6500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 </a:t>
            </a:r>
            <a:r>
              <a:rPr lang="ru-RU" sz="6500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рады приветствовать вас на </a:t>
            </a:r>
            <a:r>
              <a:rPr lang="ru-RU" sz="6500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квест</a:t>
            </a:r>
            <a:r>
              <a:rPr lang="ru-RU" sz="6500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-игре</a:t>
            </a:r>
            <a:endParaRPr lang="ru-RU" sz="65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600"/>
              </a:spcBef>
              <a:buNone/>
            </a:pPr>
            <a:r>
              <a:rPr lang="ru-RU" sz="6500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 для кого из вас не секрет, что в нашей стране, в нашей области, городе есть какое-то количество людей, наркотически зависимых, и с каждым днем в употребление наркотиков вовлекаются ваши сверстники, а иногда друзья, родственники, близкие люди. Часто получается так, что чем-либо помочь этим людям уже очень сложно, а порой и невозможно. </a:t>
            </a:r>
            <a:endParaRPr lang="ru-RU" sz="65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600"/>
              </a:spcBef>
              <a:buNone/>
            </a:pPr>
            <a:r>
              <a:rPr lang="ru-RU" sz="6500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Тестирование позволяет вовремя заметить возникающие проблемы и принять, необходимы меры.</a:t>
            </a:r>
            <a:endParaRPr lang="ru-RU" sz="65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600"/>
              </a:spcBef>
              <a:buNone/>
            </a:pPr>
            <a:r>
              <a:rPr lang="ru-RU" sz="6500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Наша игра сегодня посвящена социально-психологическому тестированию и…… не только.</a:t>
            </a:r>
            <a:endParaRPr lang="ru-RU" sz="65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600"/>
              </a:spcBef>
              <a:buNone/>
            </a:pPr>
            <a:r>
              <a:rPr lang="ru-RU" sz="6500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Жизнь полна неожиданностей, мы всегда выбираем, и чтобы наш выбор был </a:t>
            </a:r>
            <a:r>
              <a:rPr lang="ru-RU" sz="8400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свободным</a:t>
            </a:r>
            <a:r>
              <a:rPr lang="ru-RU" sz="6500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осознанным, необходимо быть уверенным в нем.</a:t>
            </a:r>
            <a:endParaRPr lang="ru-RU" sz="65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600"/>
              </a:spcBef>
              <a:buNone/>
            </a:pPr>
            <a:r>
              <a:rPr lang="ru-RU" sz="6500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точностью можно сказать, что здесь собрались уверенные в себе личности!!!</a:t>
            </a:r>
            <a:endParaRPr lang="ru-RU" sz="65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600"/>
              </a:spcBef>
              <a:buNone/>
            </a:pPr>
            <a:r>
              <a:rPr lang="ru-RU" sz="6500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этом году вам также предстоит сделать выбор: </a:t>
            </a:r>
            <a:endParaRPr lang="ru-RU" sz="65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spcBef>
                <a:spcPts val="600"/>
              </a:spcBef>
              <a:buNone/>
            </a:pPr>
            <a:r>
              <a:rPr lang="ru-RU" sz="65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ОТКАЗАТЬСЯ </a:t>
            </a:r>
            <a:r>
              <a:rPr lang="ru-RU" sz="6500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(продемонстрировав свое равнодушие к проблеме наркотизации) или</a:t>
            </a:r>
            <a:endParaRPr lang="ru-RU" sz="65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spcBef>
                <a:spcPts val="600"/>
              </a:spcBef>
              <a:buNone/>
            </a:pPr>
            <a:r>
              <a:rPr lang="ru-RU" sz="65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ПРИНИНЯТЬ УЧАСТИЕ В ТЕСТИРОВАНИИ</a:t>
            </a:r>
            <a:r>
              <a:rPr lang="ru-RU" sz="6500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(тем самым принять ответственное решение по отношению к себе, своим близким, своей школе, городу, стране)</a:t>
            </a:r>
            <a:endParaRPr lang="ru-RU" sz="65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600"/>
              </a:spcBef>
              <a:buNone/>
            </a:pPr>
            <a:r>
              <a:rPr lang="ru-RU" sz="6500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Сегодня, вы пройдете маршрут от одного пункта к другому, решая поставленные задачи (собирать, хранить, анализировать информацию по вопросам организации и проведению тестирования). В завершении </a:t>
            </a:r>
            <a:r>
              <a:rPr lang="ru-RU" sz="6500" i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квест</a:t>
            </a:r>
            <a:r>
              <a:rPr lang="ru-RU" sz="6500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игры каждая команда изготовит социальный продукт -</a:t>
            </a:r>
            <a:r>
              <a:rPr lang="ru-RU" sz="6500" b="1" i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паблик#СделайПравильныйВыбор</a:t>
            </a:r>
            <a:r>
              <a:rPr lang="ru-RU" sz="6500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который послужит навигатором и поможет понять вашим сверстникам, одноклассникам необходимость социально-психологического тестирования.</a:t>
            </a:r>
            <a:endParaRPr lang="ru-RU" sz="65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600"/>
              </a:spcBef>
              <a:buNone/>
            </a:pPr>
            <a:r>
              <a:rPr lang="ru-RU" sz="6500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ЖЕЛАЕМ УДАЧИ И НОВЫХ ЗНАНИЙ!</a:t>
            </a:r>
            <a:endParaRPr lang="ru-RU" sz="65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45860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AB244CF-60D5-4AF1-9CD2-BA0B91A0B2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5522" y="488272"/>
            <a:ext cx="10448277" cy="56886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>
                <a:solidFill>
                  <a:schemeClr val="accent6">
                    <a:lumMod val="50000"/>
                  </a:schemeClr>
                </a:solidFill>
              </a:rPr>
              <a:t>Методика предназначена для выявления латентной и явной </a:t>
            </a:r>
            <a:r>
              <a:rPr lang="ru-RU" sz="3600" dirty="0" err="1">
                <a:solidFill>
                  <a:schemeClr val="accent6">
                    <a:lumMod val="50000"/>
                  </a:schemeClr>
                </a:solidFill>
              </a:rPr>
              <a:t>рискогенности</a:t>
            </a:r>
            <a:r>
              <a:rPr lang="ru-RU" sz="3600" dirty="0">
                <a:solidFill>
                  <a:schemeClr val="accent6">
                    <a:lumMod val="50000"/>
                  </a:schemeClr>
                </a:solidFill>
              </a:rPr>
              <a:t> социально-психологических условий, формирующих психологическую </a:t>
            </a:r>
            <a:r>
              <a:rPr lang="ru-RU" sz="3600" dirty="0">
                <a:solidFill>
                  <a:srgbClr val="C00000"/>
                </a:solidFill>
              </a:rPr>
              <a:t>готовность к </a:t>
            </a:r>
            <a:r>
              <a:rPr lang="ru-RU" sz="3600" dirty="0" err="1">
                <a:solidFill>
                  <a:srgbClr val="C00000"/>
                </a:solidFill>
              </a:rPr>
              <a:t>аддиктивному</a:t>
            </a:r>
            <a:r>
              <a:rPr lang="ru-RU" sz="3600" dirty="0">
                <a:solidFill>
                  <a:srgbClr val="C00000"/>
                </a:solidFill>
              </a:rPr>
              <a:t> (зависимому) поведению</a:t>
            </a:r>
            <a:r>
              <a:rPr lang="ru-RU" sz="3600" dirty="0">
                <a:solidFill>
                  <a:schemeClr val="accent6">
                    <a:lumMod val="50000"/>
                  </a:schemeClr>
                </a:solidFill>
              </a:rPr>
              <a:t> у лиц подросткового и юношеского возраста. Оценка вероятности вовлечения в </a:t>
            </a:r>
            <a:r>
              <a:rPr lang="ru-RU" sz="3600" dirty="0" err="1">
                <a:solidFill>
                  <a:schemeClr val="accent6">
                    <a:lumMod val="50000"/>
                  </a:schemeClr>
                </a:solidFill>
              </a:rPr>
              <a:t>аддиктивное</a:t>
            </a:r>
            <a:r>
              <a:rPr lang="ru-RU" sz="3600" dirty="0">
                <a:solidFill>
                  <a:schemeClr val="accent6">
                    <a:lumMod val="50000"/>
                  </a:schemeClr>
                </a:solidFill>
              </a:rPr>
              <a:t> поведение осуществляется на основе соотношения факторов риска и факторов защиты, воздействующих на обследуемых. Методика выявляет повышенную и незначительную вероятность вовлечения в зависимое поведение.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655551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1F4F9225-0D30-4E36-8B74-DBCE3C197F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11444" t="24207" r="5995" b="5243"/>
          <a:stretch/>
        </p:blipFill>
        <p:spPr>
          <a:xfrm>
            <a:off x="37221" y="63374"/>
            <a:ext cx="12154780" cy="680353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750829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1768C328-471C-44FA-8128-BFAE61C1198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38881" y="3571879"/>
            <a:ext cx="19037" cy="1904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A9A758B4-3E73-43A6-AFB1-C29E076D53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2428" y="3425433"/>
            <a:ext cx="7144" cy="713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097299D8-2CEE-4D02-96E8-5C09FD29D0A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l="20209" t="22967" r="19040" b="10560"/>
          <a:stretch/>
        </p:blipFill>
        <p:spPr>
          <a:xfrm>
            <a:off x="-54282" y="0"/>
            <a:ext cx="12246282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351682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179E86AB-6FAF-46A0-9BBA-08107ACACB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4747" y="2167586"/>
            <a:ext cx="10492666" cy="16206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7200" dirty="0">
                <a:solidFill>
                  <a:srgbClr val="0070C0"/>
                </a:solidFill>
              </a:rPr>
              <a:t>Спасибо за внимание!</a:t>
            </a:r>
          </a:p>
        </p:txBody>
      </p:sp>
    </p:spTree>
    <p:extLst>
      <p:ext uri="{BB962C8B-B14F-4D97-AF65-F5344CB8AC3E}">
        <p14:creationId xmlns="" xmlns:p14="http://schemas.microsoft.com/office/powerpoint/2010/main" val="3588960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>
            <a:extLst>
              <a:ext uri="{FF2B5EF4-FFF2-40B4-BE49-F238E27FC236}">
                <a16:creationId xmlns="" xmlns:a16="http://schemas.microsoft.com/office/drawing/2014/main" id="{CCAC8CF5-0043-4EEF-902F-6A4E1E6166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73792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dirty="0">
                <a:solidFill>
                  <a:schemeClr val="accent6">
                    <a:lumMod val="50000"/>
                  </a:schemeClr>
                </a:solidFill>
              </a:rPr>
              <a:t>ЕМ СПТ основана на представлении о непрерывности и единовременности совместного психорегулирующего воздействия факторов риска и факторов защиты (</a:t>
            </a:r>
            <a:r>
              <a:rPr lang="ru-RU" sz="4400" dirty="0" err="1">
                <a:solidFill>
                  <a:schemeClr val="accent6">
                    <a:lumMod val="50000"/>
                  </a:schemeClr>
                </a:solidFill>
              </a:rPr>
              <a:t>протективных</a:t>
            </a:r>
            <a:r>
              <a:rPr lang="ru-RU" sz="4400" dirty="0">
                <a:solidFill>
                  <a:schemeClr val="accent6">
                    <a:lumMod val="50000"/>
                  </a:schemeClr>
                </a:solidFill>
              </a:rPr>
              <a:t> факторов).</a:t>
            </a:r>
          </a:p>
          <a:p>
            <a:pPr marL="0" indent="0">
              <a:buNone/>
            </a:pPr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38452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2FFC9EA-1EDD-4E73-B93B-13AAC59FFE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3480" y="399495"/>
            <a:ext cx="10590320" cy="577746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3600" dirty="0">
                <a:solidFill>
                  <a:schemeClr val="accent6">
                    <a:lumMod val="50000"/>
                  </a:schemeClr>
                </a:solidFill>
              </a:rPr>
              <a:t>Результаты СПТ рекомендуется использовать в качестве диагностического компонента воспитательной деятельности образовательной организации. Данные, полученные с помощью методики, позволяют оказывать обучающимся </a:t>
            </a:r>
            <a:r>
              <a:rPr lang="ru-RU" sz="3600" dirty="0">
                <a:solidFill>
                  <a:srgbClr val="C00000"/>
                </a:solidFill>
              </a:rPr>
              <a:t>своевременную адресную психолого-педагогическую помощь. </a:t>
            </a:r>
            <a:r>
              <a:rPr lang="ru-RU" sz="3600" dirty="0">
                <a:solidFill>
                  <a:schemeClr val="accent6">
                    <a:lumMod val="50000"/>
                  </a:schemeClr>
                </a:solidFill>
              </a:rPr>
              <a:t>На основании результатов методики для обучающихся с показателями повышенной вероятности вовлечения в зависимое поведение рекомендуется разрабатывать </a:t>
            </a:r>
            <a:r>
              <a:rPr lang="ru-RU" sz="3600" dirty="0">
                <a:solidFill>
                  <a:srgbClr val="C00000"/>
                </a:solidFill>
              </a:rPr>
              <a:t>индивидуальные или групповые профилактические программы.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39007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6181011-20C0-4107-825C-F7DB1BD72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Ограничения использования ЕМ СПТ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A3B9D24-1169-49EE-AD3D-537650356E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617" y="1162974"/>
            <a:ext cx="10963183" cy="5695025"/>
          </a:xfrm>
        </p:spPr>
        <p:txBody>
          <a:bodyPr>
            <a:noAutofit/>
          </a:bodyPr>
          <a:lstStyle/>
          <a:p>
            <a:pPr fontAlgn="base"/>
            <a:r>
              <a:rPr lang="ru-RU" sz="3600" dirty="0">
                <a:solidFill>
                  <a:schemeClr val="bg2">
                    <a:lumMod val="10000"/>
                  </a:schemeClr>
                </a:solidFill>
              </a:rPr>
              <a:t>Методика </a:t>
            </a:r>
            <a:r>
              <a:rPr lang="ru-RU" sz="3600" dirty="0">
                <a:solidFill>
                  <a:srgbClr val="C00000"/>
                </a:solidFill>
              </a:rPr>
              <a:t>не может быть использована </a:t>
            </a:r>
            <a:r>
              <a:rPr lang="ru-RU" sz="3600" dirty="0">
                <a:solidFill>
                  <a:schemeClr val="bg2">
                    <a:lumMod val="10000"/>
                  </a:schemeClr>
                </a:solidFill>
              </a:rPr>
              <a:t>для формулировки заключения о наркотической или иной зависимости респондента.</a:t>
            </a:r>
          </a:p>
          <a:p>
            <a:pPr fontAlgn="base"/>
            <a:r>
              <a:rPr lang="ru-RU" sz="3600" dirty="0">
                <a:solidFill>
                  <a:schemeClr val="bg2">
                    <a:lumMod val="10000"/>
                  </a:schemeClr>
                </a:solidFill>
              </a:rPr>
              <a:t>ЕМ СПТ полностью или какая-либо ее часть </a:t>
            </a:r>
            <a:r>
              <a:rPr lang="ru-RU" sz="3600" dirty="0">
                <a:solidFill>
                  <a:srgbClr val="C00000"/>
                </a:solidFill>
              </a:rPr>
              <a:t>не может находиться в открытом доступе</a:t>
            </a:r>
            <a:r>
              <a:rPr lang="ru-RU" sz="3600" dirty="0">
                <a:solidFill>
                  <a:schemeClr val="bg2">
                    <a:lumMod val="10000"/>
                  </a:schemeClr>
                </a:solidFill>
              </a:rPr>
              <a:t> для всеобщего ознакомления</a:t>
            </a:r>
            <a:r>
              <a:rPr lang="ru-RU" sz="3600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  <a:endParaRPr lang="ru-RU" sz="36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3259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78162D4-F0C5-40BD-B788-1EE66DBE4B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128" y="168675"/>
            <a:ext cx="10750119" cy="6347534"/>
          </a:xfrm>
        </p:spPr>
        <p:txBody>
          <a:bodyPr>
            <a:normAutofit fontScale="92500" lnSpcReduction="10000"/>
          </a:bodyPr>
          <a:lstStyle/>
          <a:p>
            <a:pPr marL="0" indent="0" fontAlgn="base">
              <a:buNone/>
            </a:pPr>
            <a:r>
              <a:rPr lang="ru-RU" sz="35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Заключение </a:t>
            </a:r>
            <a:r>
              <a:rPr lang="ru-RU" sz="35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результатам ЕМ СПТ дается на основе двух </a:t>
            </a:r>
            <a:r>
              <a:rPr lang="ru-RU" sz="35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подходов </a:t>
            </a:r>
            <a:r>
              <a:rPr lang="ru-RU" sz="35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оценки вероятности вовлечения, взаимодополняющих и </a:t>
            </a:r>
            <a:r>
              <a:rPr lang="ru-RU" sz="35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взаимопроверяющих</a:t>
            </a:r>
            <a:r>
              <a:rPr lang="ru-RU" sz="35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друг друга:</a:t>
            </a:r>
          </a:p>
          <a:p>
            <a:pPr marL="0" indent="0" fontAlgn="base">
              <a:buNone/>
            </a:pPr>
            <a:r>
              <a:rPr lang="ru-RU" sz="35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о «повышенной вероятность вовлечения»;</a:t>
            </a:r>
          </a:p>
          <a:p>
            <a:pPr marL="0" indent="0" fontAlgn="base">
              <a:buNone/>
            </a:pPr>
            <a:r>
              <a:rPr lang="ru-RU" sz="35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о «незначительная вероятность вовлечения».</a:t>
            </a:r>
          </a:p>
          <a:p>
            <a:pPr marL="0" indent="0" fontAlgn="base">
              <a:buNone/>
            </a:pPr>
            <a:r>
              <a:rPr lang="ru-RU" sz="35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Результаты ЕМ СПТ</a:t>
            </a:r>
            <a:r>
              <a:rPr lang="ru-RU" sz="35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предоставляются на </a:t>
            </a:r>
            <a:r>
              <a:rPr lang="ru-RU" sz="35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двух </a:t>
            </a:r>
            <a:r>
              <a:rPr lang="ru-RU" sz="35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уровнях детализации:</a:t>
            </a:r>
          </a:p>
          <a:p>
            <a:pPr fontAlgn="base"/>
            <a:r>
              <a:rPr lang="ru-RU" sz="35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Муниципальный </a:t>
            </a:r>
            <a:r>
              <a:rPr lang="ru-RU" sz="35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уровень </a:t>
            </a:r>
            <a:r>
              <a:rPr lang="ru-RU" sz="35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— ОО </a:t>
            </a:r>
            <a:r>
              <a:rPr lang="ru-RU" sz="35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5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типу и виду), сравнительный анализ организаций (рейтинг по степени риска).</a:t>
            </a:r>
          </a:p>
          <a:p>
            <a:pPr fontAlgn="base"/>
            <a:r>
              <a:rPr lang="ru-RU" sz="35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Региональный уровень </a:t>
            </a:r>
            <a:r>
              <a:rPr lang="ru-RU" sz="35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организации в целом, сравнительный анализ организаций (рейтинг по степени риска).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05189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6F51668-CD08-4050-9291-6B0A86AC5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804" y="-310718"/>
            <a:ext cx="10581443" cy="1806098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Информационно-разъяснительная компания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260DC3D-BD0A-4971-B99E-FA344CA28D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374" y="1056860"/>
            <a:ext cx="11430000" cy="5473336"/>
          </a:xfrm>
        </p:spPr>
        <p:txBody>
          <a:bodyPr>
            <a:normAutofit fontScale="92500" lnSpcReduction="20000"/>
          </a:bodyPr>
          <a:lstStyle/>
          <a:p>
            <a:pPr marL="0" indent="457200" algn="just">
              <a:buNone/>
            </a:pPr>
            <a:r>
              <a:rPr lang="ru-RU" sz="29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Для </a:t>
            </a:r>
            <a:r>
              <a:rPr lang="ru-RU" sz="29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того, чтобы эффективно выстроить информационно-разъяснительную компанию по подготовке к ЕМ СПТ необходимо всех субъектов образовательного процесса условно разделить на </a:t>
            </a:r>
            <a:r>
              <a:rPr lang="ru-RU" sz="29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 группы:</a:t>
            </a:r>
          </a:p>
          <a:p>
            <a:pPr indent="457200" algn="just" fontAlgn="base"/>
            <a:r>
              <a:rPr lang="ru-RU" sz="29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Первая группа </a:t>
            </a:r>
            <a:r>
              <a:rPr lang="ru-RU" sz="29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9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руководители и коллективы образовательных организаций.</a:t>
            </a:r>
            <a:r>
              <a:rPr lang="ru-RU" sz="29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От позиции директоров в части трансляции и интерпретации целей и задач проведения ЕМ СПТ в образовательных организациях, их личной заинтересованности, будет зависеть успешность проведения данной работы. Зачастую, для педагогов деятельность в рамках СПТ предполагает дополнительные усилия, что нередко вызывает негативную оценку происходящего.</a:t>
            </a:r>
          </a:p>
          <a:p>
            <a:pPr indent="457200" algn="just" fontAlgn="base"/>
            <a:r>
              <a:rPr lang="ru-RU" sz="29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Вторая группа </a:t>
            </a:r>
            <a:r>
              <a:rPr lang="ru-RU" sz="29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9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родители (законные представители). </a:t>
            </a:r>
            <a:r>
              <a:rPr lang="ru-RU" sz="29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 их позиции зависит мотивация обучающихся к участию в ЕМ СПТ. Важная составляющая при организации работы с родителями — минимизация опасений родителей за использование результатов ЕМ СПТ против их детей.</a:t>
            </a:r>
          </a:p>
          <a:p>
            <a:pPr indent="457200" algn="just" fontAlgn="base"/>
            <a:r>
              <a:rPr lang="ru-RU" sz="29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Обучающиеся </a:t>
            </a:r>
            <a:r>
              <a:rPr lang="ru-RU" sz="29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 </a:t>
            </a:r>
            <a:r>
              <a:rPr lang="ru-RU" sz="29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третья группа, </a:t>
            </a:r>
            <a:r>
              <a:rPr lang="ru-RU" sz="29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которой необходимо провести углубленную подготовительную работу.</a:t>
            </a:r>
          </a:p>
          <a:p>
            <a:pPr marL="0" indent="0">
              <a:buNone/>
            </a:pP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76066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A00BA43-EFE1-409A-A2BC-5E913E022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162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+mn-lt"/>
              </a:rPr>
              <a:t>Акценты информационной компании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25BB14B-F84E-442A-8EF0-B975158B5C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223" y="1024931"/>
            <a:ext cx="11424977" cy="5285433"/>
          </a:xfrm>
        </p:spPr>
        <p:txBody>
          <a:bodyPr>
            <a:normAutofit fontScale="77500" lnSpcReduction="20000"/>
          </a:bodyPr>
          <a:lstStyle/>
          <a:p>
            <a:pPr marL="0" lvl="0" indent="0" algn="just" fontAlgn="base">
              <a:buNone/>
            </a:pPr>
            <a:r>
              <a:rPr lang="ru-RU" sz="3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3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 всеми перечисленными категориями субъектов образовательных отношений надо достигать двух целей — </a:t>
            </a:r>
            <a:r>
              <a:rPr lang="ru-RU" sz="3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серьезного отношения к тесту и понимания его необходимости.</a:t>
            </a:r>
          </a:p>
          <a:p>
            <a:pPr marL="0" lvl="0" indent="0" algn="just" fontAlgn="base">
              <a:buNone/>
            </a:pPr>
            <a:r>
              <a:rPr lang="ru-RU" sz="3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3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СПТ </a:t>
            </a:r>
            <a:r>
              <a:rPr lang="ru-RU" sz="3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— это элемент, позволяющий реализовывать </a:t>
            </a:r>
            <a:r>
              <a:rPr lang="ru-RU" sz="3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социальный заказ по воспитанию детей.</a:t>
            </a:r>
          </a:p>
          <a:p>
            <a:pPr marL="0" lvl="0" indent="0" algn="just" fontAlgn="base">
              <a:buNone/>
            </a:pPr>
            <a:r>
              <a:rPr lang="ru-RU" sz="3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3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Одним из показателей процесса воспитания является развитие психологической устойчивости, которая позволяет обучающемуся делать ответственный, самостоятельный выбор в жизни. Сформированность данного показателя позволяет говорить о возможности субъекта решать проблемы социально приемлемым способом. </a:t>
            </a:r>
            <a:r>
              <a:rPr lang="ru-RU" sz="3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СПТ позволяет оказать </a:t>
            </a:r>
            <a:r>
              <a:rPr lang="ru-RU" sz="3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обучающимся своевременную необходимую </a:t>
            </a:r>
            <a:r>
              <a:rPr lang="ru-RU" sz="3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психолого-педагогическую</a:t>
            </a:r>
            <a:r>
              <a:rPr lang="ru-RU" sz="3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помощь.</a:t>
            </a:r>
          </a:p>
          <a:p>
            <a:pPr marL="0" lvl="0" indent="0" algn="just" fontAlgn="base">
              <a:buNone/>
            </a:pPr>
            <a:r>
              <a:rPr lang="ru-RU" sz="3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3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ЕМ СПТ - </a:t>
            </a:r>
            <a:r>
              <a:rPr lang="ru-RU" sz="3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это диагностический инструментарий, </a:t>
            </a:r>
            <a:r>
              <a:rPr lang="ru-RU" sz="3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позволяющий определить социально-психологический климат в образовательной организации, влияющий на социальную адаптацию и социализацию обучающихся. По результатам ЕМ СПТ будет составляться и корректироваться план воспитательной работы класса, группы, образовательной организации, муниципальной и региональной систем образования.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42157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A00BA43-EFE1-409A-A2BC-5E913E022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162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+mn-lt"/>
              </a:rPr>
              <a:t>Акценты информационной компании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25BB14B-F84E-442A-8EF0-B975158B5C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292" y="825624"/>
            <a:ext cx="11438439" cy="5715853"/>
          </a:xfrm>
        </p:spPr>
        <p:txBody>
          <a:bodyPr>
            <a:normAutofit fontScale="92500" lnSpcReduction="20000"/>
          </a:bodyPr>
          <a:lstStyle/>
          <a:p>
            <a:pPr marL="0" lvl="0" indent="0" fontAlgn="base">
              <a:buNone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руководителей при работе с родителями 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гарантировать конфиденциальность ЕМ СПТ. </a:t>
            </a:r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fontAlgn="base"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принятие на своем уровне необходимых управленческих решений. При работе с родителями и обучающимися во время информационно-мотивационной компании рассказать о том, что такое конфиденциальность и какая ответственность возлагается на сотрудников образовательной организации, работающих с конфиденциальной информацией. Режим конфиденциальности, который могут обеспечить руководители, необходимо донести до родителей, которые дают информированные согласия и объяснить, в чем он состоит.</a:t>
            </a:r>
          </a:p>
          <a:p>
            <a:pPr marL="0" lvl="0" indent="0" fontAlgn="base">
              <a:buNone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Ключевая задача - 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получение информированных добровольных согласий.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этого необходимо качественно подготовить и провести информационную работу, т.к. от ее проведения зависит отношение к методике. Отношение, как и оценка проведенной информационно-разъяснительной компании, будет выражено в количестве полученных согласий.</a:t>
            </a:r>
          </a:p>
          <a:p>
            <a:pPr marL="0" lvl="0" indent="0" fontAlgn="base">
              <a:buNone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Методику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рентабельно 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использовать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при планировании организации 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профилактической работы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что позволяет влиять и вовремя корректировать ситуацию в образовательной организации, а не формально отчитываться ей.</a:t>
            </a:r>
          </a:p>
          <a:p>
            <a:pPr marL="0" lvl="0" indent="0" fontAlgn="base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800754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1039</TotalTime>
  <Words>1727</Words>
  <Application>Microsoft Office PowerPoint</Application>
  <PresentationFormat>Произвольный</PresentationFormat>
  <Paragraphs>93</Paragraphs>
  <Slides>22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Office Theme</vt:lpstr>
      <vt:lpstr> Информационно-разъяснительная работа и психологическое сопровождение социально-психологического тестирования в 2022 году  Методист центра воспитания , психологии и педагогики ГБУ ДПО РД «ДИРО»  Ахмедова Х.М.</vt:lpstr>
      <vt:lpstr>Слайд 2</vt:lpstr>
      <vt:lpstr>Слайд 3</vt:lpstr>
      <vt:lpstr>Слайд 4</vt:lpstr>
      <vt:lpstr>Ограничения использования ЕМ СПТ </vt:lpstr>
      <vt:lpstr>Слайд 6</vt:lpstr>
      <vt:lpstr>Информационно-разъяснительная компания</vt:lpstr>
      <vt:lpstr>Акценты информационной компании </vt:lpstr>
      <vt:lpstr>Акценты информационной компании </vt:lpstr>
      <vt:lpstr>Процедура тестирования</vt:lpstr>
      <vt:lpstr>Стандартное обращение педагога-психолога  к обследуемым перед началом тестирования: </vt:lpstr>
      <vt:lpstr>Обратная связь по результатам ЕМ СПТ  (для респондентов)  ВЫДАЕТСЯ только педагогом-психологом  </vt:lpstr>
      <vt:lpstr>Обратная связь при достоверных ответах </vt:lpstr>
      <vt:lpstr>Обратная связь при достоверных ответах </vt:lpstr>
      <vt:lpstr>Работа с родителями</vt:lpstr>
      <vt:lpstr>Слайд 16</vt:lpstr>
      <vt:lpstr>Слайд 17</vt:lpstr>
      <vt:lpstr>Психологические рекомендации по построению мотивационной беседы с родителями в рамках работы по организации социально- психологического тестирования обучающихся   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Психологическое сопровождение социально-психологического тестирования в 2019 году</dc:title>
  <dc:creator>Aleksandr</dc:creator>
  <cp:lastModifiedBy>1</cp:lastModifiedBy>
  <cp:revision>68</cp:revision>
  <dcterms:created xsi:type="dcterms:W3CDTF">2019-09-15T18:50:03Z</dcterms:created>
  <dcterms:modified xsi:type="dcterms:W3CDTF">2022-06-01T14:28:37Z</dcterms:modified>
</cp:coreProperties>
</file>