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9" r:id="rId3"/>
    <p:sldId id="276" r:id="rId4"/>
    <p:sldId id="257" r:id="rId5"/>
    <p:sldId id="270" r:id="rId6"/>
    <p:sldId id="271" r:id="rId7"/>
    <p:sldId id="272" r:id="rId8"/>
    <p:sldId id="275" r:id="rId9"/>
    <p:sldId id="273" r:id="rId10"/>
    <p:sldId id="278" r:id="rId11"/>
    <p:sldId id="260" r:id="rId12"/>
    <p:sldId id="269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EF62-15EF-4E0B-8B76-D1E69AE7E6CC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C48E-DAAD-4B03-932F-F11B5DB48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95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C48E-DAAD-4B03-932F-F11B5DB487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60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77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07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74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A46A-E3E5-44D8-9691-CB6E58BC59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A47A-47FC-4B68-B690-E249911E4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56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6152-0B19-41FE-8349-036E2E2C1D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B58A-893A-4177-8DB1-8F224A3CB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543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90B5-8C67-43AB-9142-4C8B1CB934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D1D9-0E2D-4B6D-8B01-F26AAED25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279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F03F-898E-413F-8400-52CFC1DE44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5423-38C6-4EE5-A7E5-5EDC74151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604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5C02-AA00-47BD-B3B5-AAA4D906E8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26C6-74A3-4656-A529-FC2DC3B2BC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042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0329-EA4E-407D-8CD2-433CF73A4D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C582-BFD1-405E-9591-4429DF112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716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C9E0-2220-4DA4-8254-C01F0C1C68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52FD-3318-4901-B3F6-85B92313B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419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F116-443B-4D5F-A413-4F1E6A76541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823B-8125-48CE-969A-1179C013A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399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492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473B-EA23-487E-9AC9-C9BB7257FA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C20B-B90E-4658-88A3-D56470E16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478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BA11-8E53-4A46-BDE5-06F4D72A0C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8249-E1DF-42E6-8B1A-0FA7DCE38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02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A20-432C-4E7D-B0F8-D691B6F449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6CAC-0BB0-465C-95F6-4BAA3FC5D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39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1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3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81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8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04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35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4FD1-68C2-4877-8F34-78ACCF2C4B4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8764-538D-4462-B1C4-DA816E6A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AD9A7-BD93-4BD0-956C-B976FC99CF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121C8-DC56-4095-8EE8-903A38710CE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3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4220" y="2369502"/>
            <a:ext cx="7772400" cy="27054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Единая методика социально-психологического тестирования (ЕМ СПТ): методика и организация тестирования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6766" y="6316346"/>
            <a:ext cx="3167063" cy="2905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7-8 апреля 2022г.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562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2538" y="199906"/>
            <a:ext cx="8031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Этапы проведения социально-психологического тестирования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8815" y="2131700"/>
            <a:ext cx="7959354" cy="2781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</a:rPr>
              <a:t>СЕНТЯБРЯ </a:t>
            </a:r>
            <a:r>
              <a:rPr lang="ru-RU" sz="2400" b="1" u="sng" dirty="0" smtClean="0">
                <a:solidFill>
                  <a:srgbClr val="C00000"/>
                </a:solidFill>
              </a:rPr>
              <a:t>– 1 ОКТЯБРЯ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algn="ctr"/>
            <a:endParaRPr lang="ru-RU" sz="8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информационно-разъяснительная компания с родителями или иными законными представителями обучающихся;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мотивационная работа с обучающимися;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составление списка обучающихся (18 лет включительно) и утверждение у руководителя ПОУ;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сбор согласий на участие в СПТ.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769" y="1353919"/>
            <a:ext cx="305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</a:rPr>
              <a:t>ЭТАП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624" y="3285713"/>
            <a:ext cx="2475191" cy="1847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6141" y="5411450"/>
            <a:ext cx="10024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Руководитель </a:t>
            </a:r>
            <a:r>
              <a:rPr lang="ru-RU" sz="2200" dirty="0">
                <a:solidFill>
                  <a:srgbClr val="FF0000"/>
                </a:solidFill>
              </a:rPr>
              <a:t>образовательной организации, проводящей тестирование, обеспечивает </a:t>
            </a:r>
            <a:r>
              <a:rPr lang="ru-RU" sz="2200" b="1" u="sng" dirty="0">
                <a:solidFill>
                  <a:srgbClr val="FF0000"/>
                </a:solidFill>
              </a:rPr>
              <a:t>хранение в течение года </a:t>
            </a:r>
            <a:r>
              <a:rPr lang="ru-RU" sz="2200" dirty="0">
                <a:solidFill>
                  <a:srgbClr val="FF0000"/>
                </a:solidFill>
              </a:rPr>
              <a:t>информированных согласий в условиях, гарантирующих конфиденциальность и невозможность несанкционированного доступа к ним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522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8035" y="80631"/>
            <a:ext cx="8031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Этапы проведения социально-психологического тестирования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3154" y="1642249"/>
            <a:ext cx="8481060" cy="1279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14 </a:t>
            </a:r>
            <a:r>
              <a:rPr lang="ru-RU" sz="2400" b="1" dirty="0" smtClean="0">
                <a:solidFill>
                  <a:srgbClr val="C00000"/>
                </a:solidFill>
              </a:rPr>
              <a:t>– 31 ОКТЯБРЯ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Проведение СПТ, предусматривающее в том числе дистанционную форму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3154" y="3714992"/>
            <a:ext cx="8481060" cy="3138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ЯНВАРЬ –МАЙ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оказание содействия в организации профилактических медицинских осмотров обучающихся;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разработка мероприятий по оказанию психолого-педагогической помощи обучающимся;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коррекционное сопровождение обучающихся попавших в «группу риска»;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Включение мероприятий и работу </a:t>
            </a:r>
            <a:r>
              <a:rPr lang="ru-RU" sz="2000" b="1" dirty="0">
                <a:solidFill>
                  <a:srgbClr val="0070C0"/>
                </a:solidFill>
              </a:rPr>
              <a:t>с </a:t>
            </a:r>
            <a:r>
              <a:rPr lang="ru-RU" sz="2000" b="1" dirty="0" smtClean="0">
                <a:solidFill>
                  <a:srgbClr val="0070C0"/>
                </a:solidFill>
              </a:rPr>
              <a:t>обучающимися </a:t>
            </a:r>
            <a:r>
              <a:rPr lang="ru-RU" sz="2000" b="1" dirty="0">
                <a:solidFill>
                  <a:srgbClr val="0070C0"/>
                </a:solidFill>
              </a:rPr>
              <a:t>попавших в «группу риска</a:t>
            </a:r>
            <a:r>
              <a:rPr lang="ru-RU" sz="2000" b="1" dirty="0" smtClean="0">
                <a:solidFill>
                  <a:srgbClr val="0070C0"/>
                </a:solidFill>
              </a:rPr>
              <a:t>» в ПЛАН ПО ВОСПИТАТЕЛЬНОЙ РАБОТЕ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8396" y="1057474"/>
            <a:ext cx="139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II </a:t>
            </a:r>
            <a:r>
              <a:rPr lang="ru-RU" sz="32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3893" y="3060691"/>
            <a:ext cx="1499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III </a:t>
            </a:r>
            <a:r>
              <a:rPr lang="ru-RU" sz="3200" b="1" dirty="0">
                <a:solidFill>
                  <a:srgbClr val="FF0000"/>
                </a:solidFill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xmlns="" val="28454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5647" y="0"/>
            <a:ext cx="803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Спасибо за внимание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423" y="1179195"/>
            <a:ext cx="7699744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469" y="322236"/>
            <a:ext cx="8901111" cy="110426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Единая методика социально-психологического тестирования 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15089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9029D4-4B46-45CA-B0C8-766101C3AFCD}" type="slidenum">
              <a:rPr lang="ru-RU" altLang="ru-RU">
                <a:latin typeface="Arial Narrow" panose="020B0606020202030204" pitchFamily="34" charset="0"/>
              </a:rPr>
              <a:pPr/>
              <a:t>2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9890" y="1838848"/>
            <a:ext cx="8675956" cy="14101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Единая методика социально-психологического тестирования (ЕМ СПТ) разработана в соответствии с поручением Государственного антинаркотического комитета (протокол от 11.12.2017 г. № 35)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9890" y="4109776"/>
            <a:ext cx="8635763" cy="18201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Единая методика социально-психологического тестирования (ЕМ СПТ) с 2019 является обязательной для использования в образовательных организациях всех субъектов Российской Федерации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229" y="2340924"/>
            <a:ext cx="2222906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0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238" y="411341"/>
            <a:ext cx="8505825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Цель социально-психологического тестирования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15089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9029D4-4B46-45CA-B0C8-766101C3AFCD}" type="slidenum">
              <a:rPr lang="ru-RU" altLang="ru-RU">
                <a:latin typeface="Arial Narrow" panose="020B0606020202030204" pitchFamily="34" charset="0"/>
              </a:rPr>
              <a:pPr/>
              <a:t>3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55" y="1919346"/>
            <a:ext cx="906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</a:rPr>
              <a:t>Выявление обучающихся  «группы риска» по вовлечению и организация с ними профилактической коррекционной работы.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0308" y="4110991"/>
            <a:ext cx="4431383" cy="19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539" y="65089"/>
            <a:ext cx="8505825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Назначение и область применения ЕМ СПТ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15089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9029D4-4B46-45CA-B0C8-766101C3AFCD}" type="slidenum">
              <a:rPr lang="ru-RU" altLang="ru-RU">
                <a:latin typeface="Arial Narrow" panose="020B0606020202030204" pitchFamily="34" charset="0"/>
              </a:rPr>
              <a:pPr/>
              <a:t>4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020" y="946617"/>
            <a:ext cx="10229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/>
            <a:r>
              <a:rPr lang="ru-RU" sz="2400" dirty="0" smtClean="0"/>
              <a:t>1. Осуществляет оценку вероятности вовлечения </a:t>
            </a:r>
            <a:r>
              <a:rPr lang="ru-RU" sz="2400" dirty="0"/>
              <a:t>в</a:t>
            </a:r>
            <a:r>
              <a:rPr lang="ru-RU" sz="2400" dirty="0" smtClean="0"/>
              <a:t> зависимое поведение на основе соотношения факторов риска (ФР) и факторов защити (ФЗ), воздействующих на обследуемых.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68457" y="2402532"/>
            <a:ext cx="5817869" cy="20025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может быть использована для формулировки заключения о наркотической или иной зависимости респондента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00" y="4660714"/>
            <a:ext cx="10229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ru-RU" sz="2400" dirty="0" smtClean="0"/>
              <a:t>2. Выявляет повышенную или незначительную вероятность вовлечения в зависимое поведение</a:t>
            </a:r>
          </a:p>
          <a:p>
            <a:endParaRPr lang="ru-RU" sz="2400" dirty="0"/>
          </a:p>
          <a:p>
            <a:pPr marL="263525" indent="-263525"/>
            <a:r>
              <a:rPr lang="ru-RU" sz="2400" dirty="0" smtClean="0"/>
              <a:t>3. ЕМ СПТ применяется для тестирования подростков и юношеского возраста старше 13 лет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663" y="2226015"/>
            <a:ext cx="2000612" cy="23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0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449" y="163632"/>
            <a:ext cx="9438321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Принцип построения и формы проведения ЕМ СПТ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475663" y="6415089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9029D4-4B46-45CA-B0C8-766101C3AFCD}" type="slidenum">
              <a:rPr lang="ru-RU" altLang="ru-RU">
                <a:latin typeface="Arial Narrow" panose="020B0606020202030204" pitchFamily="34" charset="0"/>
              </a:rPr>
              <a:pPr/>
              <a:t>5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984307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Принципы построения методики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3635" y="1723197"/>
            <a:ext cx="3006090" cy="489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НАУЧНОСТЬ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1657" y="2427410"/>
            <a:ext cx="4277678" cy="5183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КОНФИДЕНЦИАЛЬНОСТЬ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7451" y="3165844"/>
            <a:ext cx="3006090" cy="4464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ДОБРОВОЛЬНОСТЬ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90786" y="3835766"/>
            <a:ext cx="3006090" cy="473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ДОСТОВЕРНОСТЬ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90786" y="4512028"/>
            <a:ext cx="3006090" cy="454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ПРИНЦИП РАЗВИТИЯ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31657" y="5209670"/>
            <a:ext cx="4277678" cy="472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ЕДИНООБРАЗИЕ ПРОВЕДЕНИЯ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90786" y="5903705"/>
            <a:ext cx="3006090" cy="5266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СИСТИМАТИЧНОСТЬ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10" y="1873485"/>
            <a:ext cx="5071263" cy="38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9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4897" y="1397228"/>
            <a:ext cx="7539777" cy="5406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579" y="99379"/>
            <a:ext cx="8505825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Особенности ЕМ СПТ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627" y="2458561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7659" y="793116"/>
            <a:ext cx="539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Возрастная модификация единой методики СПТ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950" y="148957"/>
            <a:ext cx="6031786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Особенности </a:t>
            </a:r>
            <a:r>
              <a:rPr lang="ru-RU" altLang="ru-RU" sz="32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ЕМ СПТ</a:t>
            </a:r>
            <a:endParaRPr lang="ru-RU" sz="32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977" y="1773138"/>
            <a:ext cx="246697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1949" y="942141"/>
            <a:ext cx="700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Категории обучающихся подлежащие социально-психологическому тестированию в ПОУ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4995" y="2074022"/>
            <a:ext cx="4000499" cy="671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Обучающиеся ПОУ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4994" y="3046417"/>
            <a:ext cx="4000499" cy="671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Слушатели ПОУ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282" y="4569305"/>
            <a:ext cx="6268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категорий обучающихся детей-сирот, слушателей рекомендовано предусмотреть принятие локальных актов, регулирующих проведение СПТ для данной категории </a:t>
            </a:r>
            <a:endParaRPr lang="ru-RU" sz="24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547620" y="3717928"/>
            <a:ext cx="525780" cy="930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5109" y="4377069"/>
            <a:ext cx="288365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7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375" y="464534"/>
            <a:ext cx="8505825" cy="6937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Особенности ЕМ СПТ</a:t>
            </a:r>
            <a:endParaRPr lang="ru-RU" sz="32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387" y="1943101"/>
            <a:ext cx="2349976" cy="234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0450" y="2210148"/>
            <a:ext cx="736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 использованию и консультационной, коррекционной и профилактической работе допускаются </a:t>
            </a:r>
            <a:r>
              <a:rPr lang="ru-RU" sz="2800" b="1" u="sng" dirty="0" smtClean="0">
                <a:solidFill>
                  <a:srgbClr val="C00000"/>
                </a:solidFill>
              </a:rPr>
              <a:t>специалисты</a:t>
            </a:r>
            <a:r>
              <a:rPr lang="ru-RU" sz="2800" b="1" dirty="0" smtClean="0">
                <a:solidFill>
                  <a:srgbClr val="C00000"/>
                </a:solidFill>
              </a:rPr>
              <a:t>, имеющие </a:t>
            </a:r>
            <a:r>
              <a:rPr lang="ru-RU" sz="2800" b="1" u="sng" dirty="0" smtClean="0">
                <a:solidFill>
                  <a:srgbClr val="C00000"/>
                </a:solidFill>
              </a:rPr>
              <a:t>высшее психологическое образование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58" y="42546"/>
            <a:ext cx="11705521" cy="71653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2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Социально-психологическое тестирование как диагностический </a:t>
            </a:r>
            <a:br>
              <a:rPr lang="ru-RU" altLang="ru-RU" sz="22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</a:br>
            <a:r>
              <a:rPr lang="ru-RU" altLang="ru-RU" sz="2200" b="1" dirty="0" smtClean="0">
                <a:solidFill>
                  <a:srgbClr val="0070C0"/>
                </a:solidFill>
                <a:latin typeface="PT Sans Narrow" pitchFamily="34" charset="-52"/>
                <a:ea typeface="PT Sans Narrow" pitchFamily="34" charset="-52"/>
                <a:cs typeface="+mn-cs"/>
              </a:rPr>
              <a:t>компонент воспитательной деятельности ПОУ</a:t>
            </a:r>
            <a:endParaRPr lang="ru-RU" sz="22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3400" y="3811589"/>
            <a:ext cx="6713538" cy="2889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69766" y="2685977"/>
            <a:ext cx="2748915" cy="27380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Единая методика социально-психологического тестирования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5950" y="6014723"/>
            <a:ext cx="934974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План воспитательной работы профессионального образовательного учреждения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1424" y="858742"/>
            <a:ext cx="2806063" cy="12043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Выявление факторов, провоцирующих вовлечение в зависимое поведение 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1906" y="2238926"/>
            <a:ext cx="2958200" cy="11454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Мотивирование обучающихся на </a:t>
            </a:r>
            <a:r>
              <a:rPr lang="ru-RU" sz="2000" b="1" dirty="0" err="1" smtClean="0">
                <a:solidFill>
                  <a:srgbClr val="7030A0"/>
                </a:solidFill>
              </a:rPr>
              <a:t>самообследование</a:t>
            </a:r>
            <a:r>
              <a:rPr lang="ru-RU" sz="2000" b="1" dirty="0" smtClean="0">
                <a:solidFill>
                  <a:srgbClr val="7030A0"/>
                </a:solidFill>
              </a:rPr>
              <a:t> и саморазвитие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32899" y="2237300"/>
            <a:ext cx="2855905" cy="11470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Психолого-педагогическая помощь в сопровождении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53697" y="4677283"/>
            <a:ext cx="2818894" cy="12225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Коррекционная работа на индивидуальном и групповом уровне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41608" y="4666851"/>
            <a:ext cx="2832531" cy="12330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Информационно-просветительская (профилактическая работа)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88737" y="1415463"/>
            <a:ext cx="2182110" cy="7071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99784" y="1431885"/>
            <a:ext cx="2148114" cy="72001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89590" y="3461545"/>
            <a:ext cx="0" cy="112702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0121313" y="3491482"/>
            <a:ext cx="0" cy="112702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88114" y="5673177"/>
            <a:ext cx="3795883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верх 31"/>
          <p:cNvSpPr/>
          <p:nvPr/>
        </p:nvSpPr>
        <p:spPr>
          <a:xfrm>
            <a:off x="6217318" y="2121740"/>
            <a:ext cx="420914" cy="5306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4275797" flipH="1">
            <a:off x="7958718" y="2662299"/>
            <a:ext cx="399522" cy="831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7689644" flipH="1">
            <a:off x="4610563" y="2569527"/>
            <a:ext cx="399522" cy="831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7103889" flipH="1">
            <a:off x="8108414" y="3933798"/>
            <a:ext cx="399522" cy="831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4559138" flipH="1">
            <a:off x="4394939" y="3905100"/>
            <a:ext cx="399522" cy="831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2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378</Words>
  <Application>Microsoft Office PowerPoint</Application>
  <PresentationFormat>Произвольный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Единая методика социально-психологического тестирования (ЕМ СПТ): методика и организация тестирования</vt:lpstr>
      <vt:lpstr> Единая методика социально-психологического тестирования </vt:lpstr>
      <vt:lpstr>Цель социально-психологического тестирования</vt:lpstr>
      <vt:lpstr>Назначение и область применения ЕМ СПТ</vt:lpstr>
      <vt:lpstr>Принцип построения и формы проведения ЕМ СПТ</vt:lpstr>
      <vt:lpstr>Особенности ЕМ СПТ</vt:lpstr>
      <vt:lpstr>Особенности ЕМ СПТ</vt:lpstr>
      <vt:lpstr> Особенности ЕМ СПТ</vt:lpstr>
      <vt:lpstr>Социально-психологическое тестирование как диагностический  компонент воспитательной деятельности ПОУ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отдела : итоги I полугодия 2018 г.</dc:title>
  <dc:creator>Туктарова Равиля Расимовна</dc:creator>
  <cp:lastModifiedBy>1</cp:lastModifiedBy>
  <cp:revision>104</cp:revision>
  <cp:lastPrinted>2019-09-25T03:49:51Z</cp:lastPrinted>
  <dcterms:created xsi:type="dcterms:W3CDTF">2018-08-29T00:43:06Z</dcterms:created>
  <dcterms:modified xsi:type="dcterms:W3CDTF">2022-03-22T11:30:36Z</dcterms:modified>
</cp:coreProperties>
</file>