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326" r:id="rId3"/>
    <p:sldId id="327" r:id="rId4"/>
    <p:sldId id="316" r:id="rId5"/>
    <p:sldId id="315" r:id="rId6"/>
    <p:sldId id="321" r:id="rId7"/>
    <p:sldId id="323" r:id="rId8"/>
    <p:sldId id="325" r:id="rId9"/>
    <p:sldId id="320" r:id="rId10"/>
    <p:sldId id="322" r:id="rId11"/>
    <p:sldId id="266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87B1"/>
    <a:srgbClr val="BDBDBD"/>
    <a:srgbClr val="20377B"/>
    <a:srgbClr val="919191"/>
    <a:srgbClr val="C8AD54"/>
    <a:srgbClr val="153566"/>
    <a:srgbClr val="D4B338"/>
    <a:srgbClr val="002459"/>
    <a:srgbClr val="D8C57D"/>
    <a:srgbClr val="BA1E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54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0EC2-004B-41BB-8D7A-85B688A7767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510D-36FF-4AFF-8263-9B0EEEA12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1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68375C1-7C5C-42A2-80F2-05631BB3764E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7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8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6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57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нкты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3" name="Текст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Рисунок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Рисунок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Рисунок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2" name="Рисунок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xmlns="" val="42866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37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7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3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1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30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0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55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2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1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gos2022@instrao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7177" y="2305050"/>
            <a:ext cx="6276974" cy="2724150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6" y="5559972"/>
            <a:ext cx="6276975" cy="399394"/>
          </a:xfrm>
        </p:spPr>
        <p:txBody>
          <a:bodyPr anchor="ctr" anchorCtr="0">
            <a:normAutofit/>
          </a:bodyPr>
          <a:lstStyle/>
          <a:p>
            <a:pPr algn="l"/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6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повестки совещания 23.11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6" y="1047566"/>
            <a:ext cx="10018938" cy="54294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1. Об обновлении учебной литературы в соответствии с обновленными </a:t>
            </a:r>
            <a:r>
              <a:rPr lang="ru-RU" sz="2400" b="1" dirty="0"/>
              <a:t>ФГОС </a:t>
            </a:r>
          </a:p>
          <a:p>
            <a:pPr marL="0" indent="0">
              <a:buNone/>
            </a:pPr>
            <a:r>
              <a:rPr lang="ru-RU" sz="2400" i="1" dirty="0" smtClean="0"/>
              <a:t>Горобец А.В., директор Департамента </a:t>
            </a:r>
            <a:r>
              <a:rPr lang="ru-RU" sz="2400" i="1" dirty="0"/>
              <a:t>цифровой трансформации и больших </a:t>
            </a:r>
            <a:r>
              <a:rPr lang="ru-RU" sz="2400" i="1" dirty="0" smtClean="0"/>
              <a:t>данных Минпросвещения России</a:t>
            </a:r>
          </a:p>
          <a:p>
            <a:pPr marL="0" indent="0">
              <a:buNone/>
            </a:pPr>
            <a:r>
              <a:rPr lang="ru-RU" sz="2400" b="1" dirty="0" smtClean="0"/>
              <a:t>2</a:t>
            </a:r>
            <a:r>
              <a:rPr lang="ru-RU" sz="2400" b="1" dirty="0"/>
              <a:t>. </a:t>
            </a:r>
            <a:r>
              <a:rPr lang="ru-RU" sz="2400" b="1" dirty="0" smtClean="0"/>
              <a:t>О модернизации деятельности методических служб</a:t>
            </a:r>
          </a:p>
          <a:p>
            <a:pPr marL="0" indent="0">
              <a:buNone/>
            </a:pPr>
            <a:r>
              <a:rPr lang="ru-RU" sz="2400" i="1" dirty="0" err="1" smtClean="0"/>
              <a:t>Тараданова</a:t>
            </a:r>
            <a:r>
              <a:rPr lang="ru-RU" sz="2400" i="1" dirty="0" smtClean="0"/>
              <a:t> Ирина Ивановна, заместитель директора ФГАОУ </a:t>
            </a:r>
            <a:r>
              <a:rPr lang="ru-RU" sz="2400" i="1" dirty="0"/>
              <a:t>ДПО «Академия Минпросвещения России</a:t>
            </a:r>
            <a:r>
              <a:rPr lang="ru-RU" sz="2400" i="1" dirty="0" smtClean="0"/>
              <a:t>»</a:t>
            </a:r>
          </a:p>
          <a:p>
            <a:pPr marL="0" indent="0">
              <a:buNone/>
            </a:pPr>
            <a:r>
              <a:rPr lang="ru-RU" sz="2400" b="1" dirty="0" smtClean="0"/>
              <a:t>3. Анализ региональных планов по формированию функциональной грамотности</a:t>
            </a:r>
          </a:p>
          <a:p>
            <a:pPr marL="0" indent="0">
              <a:buNone/>
            </a:pPr>
            <a:r>
              <a:rPr lang="ru-RU" sz="2400" i="1" dirty="0" smtClean="0"/>
              <a:t>ФГБНУ «Институт стратегии развития образования</a:t>
            </a:r>
          </a:p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Анализ участия субъектов Российской Федерации в использовании ресурсов портала «Электронный банк заданий для оценки функциональной грамотности»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/>
              <a:t>ФГАУ «Федеральный институт цифровой трансформации в сфере образования</a:t>
            </a:r>
            <a:r>
              <a:rPr lang="ru-RU" sz="2400" i="1" dirty="0" smtClean="0"/>
              <a:t>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/>
              <a:t>5. Опыт работы по формированию функциональной грамотности обучающихся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i="1" dirty="0" smtClean="0"/>
              <a:t>Департамент образования и науки города Москвы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b="1" dirty="0" smtClean="0"/>
              <a:t>6. Опыт работы по введению обновленных ФГОС</a:t>
            </a:r>
          </a:p>
          <a:p>
            <a:pPr marL="0" indent="0" algn="just">
              <a:buNone/>
            </a:pPr>
            <a:r>
              <a:rPr lang="ru-RU" sz="2400" i="1" dirty="0" smtClean="0"/>
              <a:t>Министерство образования Свердловской области</a:t>
            </a:r>
          </a:p>
          <a:p>
            <a:pPr marL="0" indent="0" algn="just">
              <a:buNone/>
            </a:pPr>
            <a:r>
              <a:rPr lang="ru-RU" sz="2400" b="1" i="1" dirty="0" smtClean="0"/>
              <a:t>7. </a:t>
            </a:r>
            <a:r>
              <a:rPr lang="ru-RU" sz="2400" b="1" dirty="0"/>
              <a:t>Обеспечение 100%доступности дошкольного образования для детей в возрасте от 3 до 7 </a:t>
            </a:r>
            <a:r>
              <a:rPr lang="ru-RU" sz="2400" b="1" dirty="0" smtClean="0"/>
              <a:t>лет</a:t>
            </a:r>
          </a:p>
          <a:p>
            <a:pPr marL="0" indent="0" algn="just">
              <a:buNone/>
            </a:pPr>
            <a:r>
              <a:rPr lang="ru-RU" sz="2400" i="1" dirty="0" smtClean="0"/>
              <a:t>Костюк Н.Ю. </a:t>
            </a:r>
            <a:r>
              <a:rPr lang="ru-RU" sz="2400" i="1" dirty="0"/>
              <a:t>начальник отдела дошкольного образования Департамента государственной политики и управления в сфере общего образования Минпросвещения России Минпросвещения России</a:t>
            </a:r>
            <a:endParaRPr lang="ru-RU" sz="2400" i="1" dirty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400" i="1" dirty="0"/>
          </a:p>
          <a:p>
            <a:pPr marL="0" indent="0" algn="just"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763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1266824"/>
            <a:ext cx="5507420" cy="251460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0303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96" y="161018"/>
            <a:ext cx="9239251" cy="48713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Повестка совещания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3650505"/>
              </p:ext>
            </p:extLst>
          </p:nvPr>
        </p:nvGraphicFramePr>
        <p:xfrm>
          <a:off x="809624" y="778867"/>
          <a:ext cx="10432597" cy="57699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9242"/>
                <a:gridCol w="9773355"/>
              </a:tblGrid>
              <a:tr h="680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Вступительное слово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Костенко </a:t>
                      </a:r>
                      <a:r>
                        <a:rPr lang="ru-RU" sz="1300" dirty="0">
                          <a:effectLst/>
                        </a:rPr>
                        <a:t>Максим Александрович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i="1" dirty="0" err="1">
                          <a:effectLst/>
                        </a:rPr>
                        <a:t>и.о</a:t>
                      </a:r>
                      <a:r>
                        <a:rPr lang="ru-RU" sz="1300" b="0" i="1" dirty="0">
                          <a:effectLst/>
                        </a:rPr>
                        <a:t>. директора Департамента государственной политики и управления в сфере общего образования Минпросвещения </a:t>
                      </a:r>
                      <a:r>
                        <a:rPr lang="ru-RU" sz="1300" b="0" i="1" dirty="0" smtClean="0">
                          <a:effectLst/>
                        </a:rPr>
                        <a:t>России</a:t>
                      </a:r>
                      <a:endParaRPr lang="ru-RU" sz="1300" b="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1071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Организационное и методическое сопровождение работ по введению обновленных федеральных государственных образовательных стандартов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Лагунова </a:t>
                      </a:r>
                      <a:r>
                        <a:rPr lang="ru-RU" sz="1300" b="1" dirty="0">
                          <a:effectLst/>
                        </a:rPr>
                        <a:t>Людмила Викторовна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начальник отдела содержания и методов обучения в сфере начального общего, основного общего и среднего общего образования Департамента государственной политики и управления в сфере общего образования Минпросвещения </a:t>
                      </a:r>
                      <a:r>
                        <a:rPr lang="ru-RU" sz="1300" i="1" dirty="0" smtClean="0">
                          <a:effectLst/>
                        </a:rPr>
                        <a:t>России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702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 подготовке к введению обновленных федеральных государственных образовательных </a:t>
                      </a:r>
                      <a:r>
                        <a:rPr lang="ru-RU" sz="1300" dirty="0" smtClean="0">
                          <a:effectLst/>
                        </a:rPr>
                        <a:t>стандартов</a:t>
                      </a:r>
                      <a:endParaRPr lang="ru-RU" sz="13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Суханова Татьяна Владимировна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effectLst/>
                        </a:rPr>
                        <a:t>и.о</a:t>
                      </a:r>
                      <a:r>
                        <a:rPr lang="ru-RU" sz="1300" i="1" dirty="0">
                          <a:effectLst/>
                        </a:rPr>
                        <a:t>. директора ФГБНУ «Институт стратегии развития образования Российской академии образования</a:t>
                      </a:r>
                      <a:r>
                        <a:rPr lang="ru-RU" sz="1300" i="1" dirty="0" smtClean="0">
                          <a:effectLst/>
                        </a:rPr>
                        <a:t>»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865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Мероприятия Академии Минпросвещения, направленные на </a:t>
                      </a:r>
                      <a:r>
                        <a:rPr lang="ru-RU" sz="1300" dirty="0" smtClean="0">
                          <a:effectLst/>
                        </a:rPr>
                        <a:t>подготовку к </a:t>
                      </a:r>
                      <a:r>
                        <a:rPr lang="ru-RU" sz="1300" dirty="0">
                          <a:effectLst/>
                        </a:rPr>
                        <a:t>участию в международных исследованиях </a:t>
                      </a:r>
                      <a:r>
                        <a:rPr lang="ru-RU" sz="1300" dirty="0" smtClean="0">
                          <a:effectLst/>
                        </a:rPr>
                        <a:t>качества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 smtClean="0">
                          <a:effectLst/>
                        </a:rPr>
                        <a:t>образования и </a:t>
                      </a:r>
                      <a:r>
                        <a:rPr lang="ru-RU" sz="1300" dirty="0">
                          <a:effectLst/>
                        </a:rPr>
                        <a:t>внедрение обновленных ФГОС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Кузьмин </a:t>
                      </a:r>
                      <a:r>
                        <a:rPr lang="ru-RU" sz="1300" b="1" dirty="0">
                          <a:effectLst/>
                        </a:rPr>
                        <a:t>Павел Владимирович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effectLst/>
                        </a:rPr>
                        <a:t>и.о</a:t>
                      </a:r>
                      <a:r>
                        <a:rPr lang="ru-RU" sz="1300" i="1" dirty="0">
                          <a:effectLst/>
                        </a:rPr>
                        <a:t>. директора ФГАОУ ДПО «Академия Минпросвещения России</a:t>
                      </a:r>
                      <a:r>
                        <a:rPr lang="ru-RU" sz="1300" i="1" dirty="0" smtClean="0">
                          <a:effectLst/>
                        </a:rPr>
                        <a:t>»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857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Анализ участия субъектов Российской Федерации в использовании ресурсов портала «Электронный банк заданий для оценки функциональной </a:t>
                      </a:r>
                      <a:r>
                        <a:rPr lang="ru-RU" sz="1300" dirty="0" smtClean="0">
                          <a:effectLst/>
                        </a:rPr>
                        <a:t>грамотности»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Суханов </a:t>
                      </a:r>
                      <a:r>
                        <a:rPr lang="ru-RU" sz="1300" b="1" dirty="0">
                          <a:effectLst/>
                        </a:rPr>
                        <a:t>Даниил Артемович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 smtClean="0">
                          <a:effectLst/>
                        </a:rPr>
                        <a:t>начальник управления разработки ведомственных информационных систем ФГАУ «Федеральный институт цифровой трансформации в сфере образования»</a:t>
                      </a:r>
                      <a:endParaRPr lang="ru-RU" sz="1300" i="1" dirty="0">
                        <a:effectLst/>
                      </a:endParaRPr>
                    </a:p>
                  </a:txBody>
                  <a:tcPr marL="43318" marR="43318" marT="0" marB="0"/>
                </a:tc>
              </a:tr>
              <a:tr h="667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Участие Академии в реализации каскадной модели </a:t>
                      </a:r>
                      <a:r>
                        <a:rPr lang="ru-RU" sz="1300" dirty="0" smtClean="0">
                          <a:effectLst/>
                        </a:rPr>
                        <a:t>подготовки к </a:t>
                      </a:r>
                      <a:r>
                        <a:rPr lang="ru-RU" sz="1300" dirty="0">
                          <a:effectLst/>
                        </a:rPr>
                        <a:t>реализации требований обновленных ФГОС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err="1" smtClean="0">
                          <a:effectLst/>
                        </a:rPr>
                        <a:t>Расташанская</a:t>
                      </a:r>
                      <a:r>
                        <a:rPr lang="ru-RU" sz="1300" b="1" dirty="0" smtClean="0">
                          <a:effectLst/>
                        </a:rPr>
                        <a:t> </a:t>
                      </a:r>
                      <a:r>
                        <a:rPr lang="ru-RU" sz="1300" b="1" dirty="0">
                          <a:effectLst/>
                        </a:rPr>
                        <a:t>Татьяна Владимировна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начальник управления развития дополнительного профессионального образования ФГАОУ ДПО «Академия Минпросвещения России</a:t>
                      </a:r>
                      <a:r>
                        <a:rPr lang="ru-RU" sz="1300" i="1" dirty="0" smtClean="0">
                          <a:effectLst/>
                        </a:rPr>
                        <a:t>»</a:t>
                      </a:r>
                      <a:endParaRPr lang="ru-RU" sz="13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</a:tr>
              <a:tr h="718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Обеспечение </a:t>
                      </a:r>
                      <a:r>
                        <a:rPr lang="ru-RU" sz="1300" dirty="0" smtClean="0">
                          <a:effectLst/>
                        </a:rPr>
                        <a:t>100%доступности </a:t>
                      </a:r>
                      <a:r>
                        <a:rPr lang="ru-RU" sz="1300" dirty="0">
                          <a:effectLst/>
                        </a:rPr>
                        <a:t>дошкольного образования для детей в возрасте от 3 до 7 лет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</a:rPr>
                        <a:t>Костюк </a:t>
                      </a:r>
                      <a:r>
                        <a:rPr lang="ru-RU" sz="1300" b="1" dirty="0">
                          <a:effectLst/>
                        </a:rPr>
                        <a:t>Наталья </a:t>
                      </a:r>
                      <a:r>
                        <a:rPr lang="ru-RU" sz="1300" b="1" dirty="0" smtClean="0">
                          <a:effectLst/>
                        </a:rPr>
                        <a:t>Юрьевна</a:t>
                      </a:r>
                      <a:endParaRPr lang="ru-RU" sz="13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</a:rPr>
                        <a:t>начальник отдела дошкольного образования Департамента государственной политики и управления в сфере общего образования Минпросвещения России Минпросвещения России</a:t>
                      </a:r>
                      <a:endParaRPr lang="ru-RU" sz="13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18" marR="433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5" y="231960"/>
            <a:ext cx="9239251" cy="48713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Функциональная грамотность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E1A10536-C6A8-4648-B5D6-7F04943FD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3330993"/>
              </p:ext>
            </p:extLst>
          </p:nvPr>
        </p:nvGraphicFramePr>
        <p:xfrm>
          <a:off x="518604" y="1003176"/>
          <a:ext cx="10960382" cy="554623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3202">
                  <a:extLst>
                    <a:ext uri="{9D8B030D-6E8A-4147-A177-3AD203B41FA5}">
                      <a16:colId xmlns:a16="http://schemas.microsoft.com/office/drawing/2014/main" xmlns="" val="1241907980"/>
                    </a:ext>
                  </a:extLst>
                </a:gridCol>
                <a:gridCol w="7017180">
                  <a:extLst>
                    <a:ext uri="{9D8B030D-6E8A-4147-A177-3AD203B41FA5}">
                      <a16:colId xmlns:a16="http://schemas.microsoft.com/office/drawing/2014/main" xmlns="" val="3413231816"/>
                    </a:ext>
                  </a:extLst>
                </a:gridCol>
              </a:tblGrid>
              <a:tr h="517033"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Функциональная грамотность –  </a:t>
                      </a:r>
                      <a:r>
                        <a:rPr lang="ru-RU" sz="2000" b="0" dirty="0"/>
                        <a:t>способность решать учебные задачи и жизненные проблемные ситуации на основе сформированных предметных, метапредметных и универсальных способов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Нормативно-правовые 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1556240"/>
                  </a:ext>
                </a:extLst>
              </a:tr>
              <a:tr h="48805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Указ Президента РФ от 7 мая 2018 г. № 204 «О национальных целях и стратегических задачах развития Российской Федерации на период до 2024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Указ Президента Российской</a:t>
                      </a:r>
                      <a:r>
                        <a:rPr lang="ru-RU" sz="1800" baseline="0" dirty="0" smtClean="0"/>
                        <a:t> Федерации</a:t>
                      </a:r>
                      <a:r>
                        <a:rPr lang="ru-RU" sz="1800" dirty="0" smtClean="0"/>
                        <a:t> от 21 июля 2020 г. № 474 «О национальных целях развития Российской Федерации на период до 2030 года»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Распоряжение Минпросвещения России от 12.01.2021 № Р-6 «Об утверждении методических рекомендаций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Приказ Минпросвещения России от 31 мая 2021 № 286 «Об утверждении федерального государственного образовательного стандарта начального общего образования»</a:t>
                      </a:r>
                    </a:p>
                    <a:p>
                      <a:pPr marL="342900" indent="-342900">
                        <a:buFontTx/>
                        <a:buAutoNum type="arabicPeriod"/>
                      </a:pPr>
                      <a:r>
                        <a:rPr lang="ru-RU" sz="1800" dirty="0" smtClean="0"/>
                        <a:t>Приказ Минпросвещения России от 31 мая 2021 № 287 «Об утверждении федерального государственного образовательного стандарта основного общего образования»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2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0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67" y="374003"/>
            <a:ext cx="9239251" cy="48713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Прогнозирование успеха</a:t>
            </a:r>
          </a:p>
        </p:txBody>
      </p:sp>
      <p:graphicFrame>
        <p:nvGraphicFramePr>
          <p:cNvPr id="4" name="Таблица 4">
            <a:extLst>
              <a:ext uri="{FF2B5EF4-FFF2-40B4-BE49-F238E27FC236}">
                <a16:creationId xmlns:a16="http://schemas.microsoft.com/office/drawing/2014/main" xmlns="" id="{208270F9-E045-4B15-B68B-1A8DEF3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5210319"/>
              </p:ext>
            </p:extLst>
          </p:nvPr>
        </p:nvGraphicFramePr>
        <p:xfrm>
          <a:off x="612467" y="1337458"/>
          <a:ext cx="10768706" cy="48591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6613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3404377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1249478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1493942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  <a:gridCol w="1204208">
                  <a:extLst>
                    <a:ext uri="{9D8B030D-6E8A-4147-A177-3AD203B41FA5}">
                      <a16:colId xmlns:a16="http://schemas.microsoft.com/office/drawing/2014/main" xmlns="" val="3114492061"/>
                    </a:ext>
                  </a:extLst>
                </a:gridCol>
                <a:gridCol w="1150088">
                  <a:extLst>
                    <a:ext uri="{9D8B030D-6E8A-4147-A177-3AD203B41FA5}">
                      <a16:colId xmlns:a16="http://schemas.microsoft.com/office/drawing/2014/main" xmlns="" val="1136644251"/>
                    </a:ext>
                  </a:extLst>
                </a:gridCol>
              </a:tblGrid>
              <a:tr h="66981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/20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атематическая грамотность, креативное мышление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533510"/>
                  </a:ext>
                </a:extLst>
              </a:tr>
              <a:tr h="45418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241892"/>
                  </a:ext>
                </a:extLst>
              </a:tr>
              <a:tr h="47472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Естественнонаучная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33715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11027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55686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2030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87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9" y="107672"/>
            <a:ext cx="9239251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Когнитивные уровни</a:t>
            </a:r>
          </a:p>
        </p:txBody>
      </p:sp>
      <p:graphicFrame>
        <p:nvGraphicFramePr>
          <p:cNvPr id="5" name="Таблица 4">
            <a:extLst>
              <a:ext uri="{FF2B5EF4-FFF2-40B4-BE49-F238E27FC236}">
                <a16:creationId xmlns:a16="http://schemas.microsoft.com/office/drawing/2014/main" xmlns="" id="{07E3AB9D-F190-4127-8C04-699AF3C6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980866"/>
              </p:ext>
            </p:extLst>
          </p:nvPr>
        </p:nvGraphicFramePr>
        <p:xfrm>
          <a:off x="355109" y="763480"/>
          <a:ext cx="11327906" cy="55674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38297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2021949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2811221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4756439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</a:tblGrid>
              <a:tr h="355343">
                <a:tc>
                  <a:txBody>
                    <a:bodyPr/>
                    <a:lstStyle/>
                    <a:p>
                      <a:pPr algn="ctr" rtl="0"/>
                      <a:endParaRPr lang="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Компетенции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Меры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solidFill>
                            <a:schemeClr val="bg1"/>
                          </a:solidFill>
                        </a:rPr>
                        <a:t>Содержание ДППО</a:t>
                      </a:r>
                      <a:r>
                        <a:rPr lang="ru" sz="1600" noProof="0" dirty="0">
                          <a:solidFill>
                            <a:schemeClr val="bg1"/>
                          </a:solidFill>
                        </a:rPr>
                        <a:t> + рекомендации учителям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5520191"/>
                  </a:ext>
                </a:extLst>
              </a:tr>
              <a:tr h="1549453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1-2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«Пороговый»</a:t>
                      </a:r>
                      <a:endParaRPr lang="ru" sz="1600" b="1" noProof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емонстрациях, применение знаний и умений в простейших учебных ситуациях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Углубление предметного содержания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-тренировки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-метод и </a:t>
                      </a: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дидакт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материалы</a:t>
                      </a:r>
                    </a:p>
                    <a:p>
                      <a:pPr algn="l" rtl="0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-интеграция в текущий УП</a:t>
                      </a:r>
                    </a:p>
                    <a:p>
                      <a:pPr algn="l" rtl="0"/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Работа с НОР</a:t>
                      </a:r>
                      <a:br>
                        <a:rPr lang="ru-RU" sz="12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b="1" noProof="0" dirty="0" err="1">
                          <a:solidFill>
                            <a:schemeClr val="tx1"/>
                          </a:solidFill>
                        </a:rPr>
                        <a:t>Проф</a:t>
                      </a:r>
                      <a:r>
                        <a:rPr lang="ru-RU" sz="1200" b="1" noProof="0" dirty="0">
                          <a:solidFill>
                            <a:schemeClr val="tx1"/>
                          </a:solidFill>
                        </a:rPr>
                        <a:t> развитие учителей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Предметное содержание и методика обучения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Практико-ориентированный подход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Понятие, методика формирования ФГ и методология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PISA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</a:rPr>
                        <a:t>по 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</a:rPr>
                        <a:t>направлениям + началка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Смысловое чтение (все)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Практика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лучшего опыта (стажировки)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Проектирование учебно-воспитательного процесса в методологии ФГ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Формирующее оценивание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783715"/>
                  </a:ext>
                </a:extLst>
              </a:tr>
              <a:tr h="2201854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3-4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«500+»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Использование знания для получения новой информации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Предметно-развивающая среда в школе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ПК учителей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Модернизация внеурочки (ЕН, профориентация)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Интеграция с доп образованием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/>
                          </a:solidFill>
                        </a:rPr>
                        <a:t>Программы воспитания (самоуправление, экологическое и т.д.)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Анализ данных и модернизация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СОКО (по уровням)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Инновационные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педтехнологии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и методики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Проектное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обучение+исследовательская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работа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Мотивирующее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Адаптивное обучение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диф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подход)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Коллективное обучение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4К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Школьные: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 команды, уклад/климат, безопасность (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буллинг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), коммуникация, сотрудничество, медиация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Профиль и </a:t>
                      </a:r>
                      <a:r>
                        <a:rPr lang="ru-RU" sz="1200" b="1" baseline="0" dirty="0" err="1">
                          <a:solidFill>
                            <a:schemeClr val="tx1"/>
                          </a:solidFill>
                        </a:rPr>
                        <a:t>предпрофиль</a:t>
                      </a:r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Внеурочная деятельность: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ЕН, профориентация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ТРИЗ</a:t>
                      </a:r>
                      <a:endParaRPr lang="ru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533510"/>
                  </a:ext>
                </a:extLst>
              </a:tr>
              <a:tr h="106015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/>
                        <a:t>5-6 уровень</a:t>
                      </a:r>
                    </a:p>
                    <a:p>
                      <a:pPr algn="ctr" rtl="0"/>
                      <a:r>
                        <a:rPr lang="ru-RU" sz="1600" b="1" noProof="0" dirty="0"/>
                        <a:t>«600+»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Самостоятельное мышление, способоность функционировать в сложных условиях (при постоянных изменениях)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Конвергентная среда</a:t>
                      </a:r>
                    </a:p>
                    <a:p>
                      <a:pPr algn="l" rtl="0"/>
                      <a:r>
                        <a:rPr lang="ru" sz="12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Профильное/предпрофильное обучение с 5 кл.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Проблемно-поисковое обучение</a:t>
                      </a:r>
                    </a:p>
                    <a:p>
                      <a:r>
                        <a:rPr lang="ru-RU" sz="1200" b="1" dirty="0"/>
                        <a:t>Конвергентное обучение</a:t>
                      </a:r>
                    </a:p>
                    <a:p>
                      <a:r>
                        <a:rPr lang="ru-RU" sz="1200" b="1" dirty="0"/>
                        <a:t>Исследование урока (</a:t>
                      </a:r>
                      <a:r>
                        <a:rPr lang="en-US" sz="1200" b="1" dirty="0"/>
                        <a:t>Lesson Study</a:t>
                      </a:r>
                      <a:r>
                        <a:rPr lang="ru-RU" sz="1200" b="1" dirty="0"/>
                        <a:t>)</a:t>
                      </a:r>
                    </a:p>
                    <a:p>
                      <a:r>
                        <a:rPr lang="ru-RU" sz="1200" b="1" dirty="0"/>
                        <a:t>Познавательная активность</a:t>
                      </a:r>
                    </a:p>
                    <a:p>
                      <a:r>
                        <a:rPr lang="ru-RU" sz="1200" b="1" dirty="0"/>
                        <a:t>Учебная самостоятельность</a:t>
                      </a:r>
                    </a:p>
                    <a:p>
                      <a:pPr algn="l" rtl="0"/>
                      <a:endParaRPr lang="ru" sz="1200" b="1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24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154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sz="2800" b="1" noProof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Приоритетность в краткосрочной перспективе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98050" y="3513856"/>
            <a:ext cx="9936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31484" y="3352847"/>
            <a:ext cx="1295400" cy="32201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1800" b="1" noProof="1">
                <a:solidFill>
                  <a:srgbClr val="00B050"/>
                </a:solidFill>
              </a:rPr>
              <a:t>С</a:t>
            </a:r>
            <a:r>
              <a:rPr lang="ru-RU" sz="1800" b="1" noProof="1" smtClean="0">
                <a:solidFill>
                  <a:srgbClr val="00B050"/>
                </a:solidFill>
              </a:rPr>
              <a:t>рочно</a:t>
            </a:r>
            <a:endParaRPr lang="ru-RU" sz="1800" b="1" noProof="1">
              <a:solidFill>
                <a:srgbClr val="00B05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778" y="3177922"/>
            <a:ext cx="1146319" cy="67186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1800" b="1" noProof="1" smtClean="0">
                <a:solidFill>
                  <a:srgbClr val="FF0000"/>
                </a:solidFill>
              </a:rPr>
              <a:t>Очень срочно</a:t>
            </a:r>
            <a:endParaRPr lang="ru-RU" sz="1800" b="1" noProof="1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053804" y="1272054"/>
            <a:ext cx="0" cy="493712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3055" y="6343650"/>
            <a:ext cx="901498" cy="35674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ru-RU" sz="1800" b="1" noProof="1" smtClean="0">
                <a:solidFill>
                  <a:srgbClr val="00B050"/>
                </a:solidFill>
              </a:rPr>
              <a:t>Важно</a:t>
            </a:r>
            <a:endParaRPr lang="ru-RU" sz="1800" b="1" noProof="1">
              <a:solidFill>
                <a:srgbClr val="00B050"/>
              </a:solidFill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1BC54E6-3999-4CE4-8EA6-B2F875F782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28535" y="848715"/>
            <a:ext cx="1570285" cy="3220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800" b="1" noProof="1">
                <a:solidFill>
                  <a:srgbClr val="FF0000"/>
                </a:solidFill>
              </a:rPr>
              <a:t>Очень</a:t>
            </a:r>
            <a:r>
              <a:rPr lang="ru-RU" sz="1800" b="1" noProof="1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b="1" noProof="1" smtClean="0">
                <a:solidFill>
                  <a:srgbClr val="FF0000"/>
                </a:solidFill>
              </a:rPr>
              <a:t>важно</a:t>
            </a:r>
            <a:endParaRPr lang="ru-RU" sz="1800" b="1" noProof="1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39D47F-EE32-4F68-B18B-C787C8B8B352}"/>
              </a:ext>
            </a:extLst>
          </p:cNvPr>
          <p:cNvSpPr txBox="1"/>
          <p:nvPr/>
        </p:nvSpPr>
        <p:spPr>
          <a:xfrm>
            <a:off x="529989" y="1272054"/>
            <a:ext cx="5336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ПК </a:t>
            </a:r>
            <a:r>
              <a:rPr lang="ru-RU" sz="2000" dirty="0"/>
              <a:t>по направлениям </a:t>
            </a:r>
            <a:r>
              <a:rPr lang="ru-RU" sz="2000" dirty="0" smtClean="0"/>
              <a:t>ФГ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Тренировки обучающихся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Активизация методических 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ИКТ-компетенций учителей и </a:t>
            </a:r>
            <a:r>
              <a:rPr lang="ru-RU" sz="2000" dirty="0" smtClean="0"/>
              <a:t>обучающихся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39D47F-EE32-4F68-B18B-C787C8B8B352}"/>
              </a:ext>
            </a:extLst>
          </p:cNvPr>
          <p:cNvSpPr txBox="1"/>
          <p:nvPr/>
        </p:nvSpPr>
        <p:spPr>
          <a:xfrm>
            <a:off x="6658654" y="1090866"/>
            <a:ext cx="473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ПК </a:t>
            </a:r>
            <a:r>
              <a:rPr lang="ru-RU" dirty="0"/>
              <a:t>по </a:t>
            </a:r>
            <a:r>
              <a:rPr lang="ru-RU" dirty="0" smtClean="0"/>
              <a:t>всем предметам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Внеурочная деятельность (ФГ, профориентация, экологическое просвещение)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Олимпиады, конкурсы, сетевые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библиотек, в </a:t>
            </a:r>
            <a:r>
              <a:rPr lang="ru-RU" dirty="0" err="1" smtClean="0"/>
              <a:t>т.ч</a:t>
            </a:r>
            <a:r>
              <a:rPr lang="ru-RU" dirty="0" smtClean="0"/>
              <a:t>. электронными ресурсами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6C1974-43C3-4F1F-9AFB-B7B2A8C08185}"/>
              </a:ext>
            </a:extLst>
          </p:cNvPr>
          <p:cNvSpPr txBox="1"/>
          <p:nvPr/>
        </p:nvSpPr>
        <p:spPr>
          <a:xfrm>
            <a:off x="529988" y="3961051"/>
            <a:ext cx="5250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Планирование/мониторинг и </a:t>
            </a:r>
            <a:r>
              <a:rPr lang="ru-RU" sz="2000" dirty="0" smtClean="0"/>
              <a:t>оценка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Внутренняя ОКО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региональных аналитических </a:t>
            </a:r>
            <a:r>
              <a:rPr lang="ru-RU" sz="2000" dirty="0" smtClean="0"/>
              <a:t>служб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Создание </a:t>
            </a:r>
            <a:r>
              <a:rPr lang="ru-RU" sz="2000" dirty="0"/>
              <a:t>положительной образовательной среды, повышение мотивации к </a:t>
            </a:r>
            <a:r>
              <a:rPr lang="ru-RU" sz="2000" dirty="0" smtClean="0"/>
              <a:t>учебе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572E17-30E1-4EE0-9966-EC82A41A021F}"/>
              </a:ext>
            </a:extLst>
          </p:cNvPr>
          <p:cNvSpPr txBox="1"/>
          <p:nvPr/>
        </p:nvSpPr>
        <p:spPr>
          <a:xfrm>
            <a:off x="6658655" y="3839961"/>
            <a:ext cx="48565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Программы </a:t>
            </a:r>
            <a:r>
              <a:rPr lang="ru-RU" sz="2000" dirty="0"/>
              <a:t>раннего развития детей </a:t>
            </a:r>
            <a:r>
              <a:rPr lang="ru-RU" sz="2000" dirty="0" smtClean="0"/>
              <a:t>по ФГ,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по читательской грамотности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Работа с родителями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Включение проблематики формирования функциональной грамотности в Стратегии </a:t>
            </a:r>
            <a:r>
              <a:rPr lang="ru-RU" sz="2000" dirty="0"/>
              <a:t>развития региональных систем </a:t>
            </a:r>
            <a:r>
              <a:rPr lang="ru-RU" sz="2000" dirty="0" smtClean="0"/>
              <a:t>образования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08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действий по введению ФГОС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462174"/>
              </p:ext>
            </p:extLst>
          </p:nvPr>
        </p:nvGraphicFramePr>
        <p:xfrm>
          <a:off x="655865" y="1159331"/>
          <a:ext cx="10515598" cy="3869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833"/>
                <a:gridCol w="978147"/>
                <a:gridCol w="961241"/>
                <a:gridCol w="1003465"/>
                <a:gridCol w="982353"/>
                <a:gridCol w="982353"/>
                <a:gridCol w="982353"/>
                <a:gridCol w="982353"/>
                <a:gridCol w="982353"/>
                <a:gridCol w="978147"/>
              </a:tblGrid>
              <a:tr h="37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2022/2023 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59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r>
                        <a:rPr lang="ru-RU" sz="1600" dirty="0" smtClean="0">
                          <a:effectLst/>
                        </a:rPr>
                        <a:t>/202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95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2024/2025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2025/2026 учебный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2026/2027 учебный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Обществозна-ние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Физика, 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Химия, ОБЖ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5865" y="50117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Обязательное введение ФГОС</a:t>
            </a:r>
          </a:p>
          <a:p>
            <a:endParaRPr lang="ru-RU" dirty="0"/>
          </a:p>
          <a:p>
            <a:r>
              <a:rPr lang="ru-RU" dirty="0" smtClean="0"/>
              <a:t>Рекомендуемое введение ФГОС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Введение </a:t>
            </a:r>
            <a:r>
              <a:rPr lang="ru-RU" dirty="0"/>
              <a:t>ФГОС по мере готовности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54928" y="5543960"/>
            <a:ext cx="677636" cy="3728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71975" y="6116212"/>
            <a:ext cx="677636" cy="3728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5314" y="5011734"/>
            <a:ext cx="677636" cy="3728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10173902" cy="4871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введения обновленных ФГОС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F3E0453-3456-478E-B823-CDBB95888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5285953"/>
              </p:ext>
            </p:extLst>
          </p:nvPr>
        </p:nvGraphicFramePr>
        <p:xfrm>
          <a:off x="390524" y="1084581"/>
          <a:ext cx="11399022" cy="5082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9674">
                  <a:extLst>
                    <a:ext uri="{9D8B030D-6E8A-4147-A177-3AD203B41FA5}">
                      <a16:colId xmlns:a16="http://schemas.microsoft.com/office/drawing/2014/main" xmlns="" val="2300183689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xmlns="" val="4237467393"/>
                    </a:ext>
                  </a:extLst>
                </a:gridCol>
                <a:gridCol w="3799674">
                  <a:extLst>
                    <a:ext uri="{9D8B030D-6E8A-4147-A177-3AD203B41FA5}">
                      <a16:colId xmlns:a16="http://schemas.microsoft.com/office/drawing/2014/main" xmlns="" val="2631226700"/>
                    </a:ext>
                  </a:extLst>
                </a:gridCol>
              </a:tblGrid>
              <a:tr h="4187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Сделано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стадии завершения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Планируется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285239"/>
                  </a:ext>
                </a:extLst>
              </a:tr>
              <a:tr h="44402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Федеральные государственные образовательные стандарты начального общего и основного </a:t>
                      </a:r>
                      <a:r>
                        <a:rPr lang="ru-RU" sz="2000" smtClean="0"/>
                        <a:t>общего образования</a:t>
                      </a:r>
                      <a:endParaRPr lang="ru-RU" sz="20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Примерные </a:t>
                      </a:r>
                      <a:r>
                        <a:rPr lang="ru-RU" sz="2000" dirty="0"/>
                        <a:t>рабочие программы по учебным </a:t>
                      </a:r>
                      <a:r>
                        <a:rPr lang="ru-RU" sz="2000" dirty="0" smtClean="0"/>
                        <a:t>предметам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/>
                        <a:t>Универсальные кодификаторы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Методические рекомендации по введению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Типовой план введения ФГОС в субъекте Российской Федерации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ПООП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Примерные рабочие программы углубленного уровня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нового порядка формирования ФПУ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/>
                        <a:t>Методические рекомендации по </a:t>
                      </a:r>
                      <a:r>
                        <a:rPr lang="ru-RU" sz="2000" dirty="0" smtClean="0"/>
                        <a:t>внеурочной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/>
                        <a:t>Типовой комплект методических</a:t>
                      </a:r>
                      <a:r>
                        <a:rPr lang="ru-RU" sz="2000" baseline="0" dirty="0" smtClean="0"/>
                        <a:t> документов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Экспертиза УМК на соответствие обновленным ФГОС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/>
                        <a:t>Утверждение обновленного ФПУ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3282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3676" y="6241799"/>
            <a:ext cx="187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42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365125"/>
            <a:ext cx="9239251" cy="48713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Решения совещания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69" y="1039402"/>
            <a:ext cx="10794545" cy="5429434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Органам исполнительной власти субъектов РФ: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 формировании функциональной грамотности: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Активизировать </a:t>
            </a:r>
            <a:r>
              <a:rPr lang="ru-RU" sz="1400" dirty="0"/>
              <a:t>работу образовательных организаций по использованию банка заданий для оценки функциональной грамотности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Провести </a:t>
            </a:r>
            <a:r>
              <a:rPr lang="ru-RU" sz="1400" dirty="0" smtClean="0"/>
              <a:t>самоанализ формирования </a:t>
            </a:r>
            <a:r>
              <a:rPr lang="ru-RU" sz="1400" dirty="0"/>
              <a:t>функциональной грамотности обучающихся 8-9 </a:t>
            </a:r>
            <a:r>
              <a:rPr lang="ru-RU" sz="1400" dirty="0" smtClean="0"/>
              <a:t>классов в субъекте РФ.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 введении обновленных ФГОС:</a:t>
            </a:r>
            <a:endParaRPr lang="ru-RU" sz="1400" b="1" dirty="0"/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Провести самодиагностику готовности субъекта РФ к введению обновленных </a:t>
            </a:r>
            <a:r>
              <a:rPr lang="ru-RU" sz="1400" dirty="0" smtClean="0"/>
              <a:t>ФГОС. Перечень </a:t>
            </a:r>
            <a:r>
              <a:rPr lang="ru-RU" sz="1400" dirty="0"/>
              <a:t>выявленных проблем, решение которых необходимо на </a:t>
            </a:r>
            <a:r>
              <a:rPr lang="ru-RU" sz="1400" dirty="0" smtClean="0"/>
              <a:t>различных </a:t>
            </a:r>
            <a:r>
              <a:rPr lang="ru-RU" sz="1400" dirty="0"/>
              <a:t>уровнях (федеральный, региональный, муниципальный, </a:t>
            </a:r>
            <a:r>
              <a:rPr lang="ru-RU" sz="1400" dirty="0" smtClean="0"/>
              <a:t>уровень образовательной организации), </a:t>
            </a:r>
            <a:r>
              <a:rPr lang="ru-RU" sz="1400" dirty="0"/>
              <a:t>направить на почту </a:t>
            </a:r>
            <a:r>
              <a:rPr lang="en-US" sz="1400" dirty="0" smtClean="0">
                <a:hlinkClick r:id="rId3"/>
              </a:rPr>
              <a:t>fgos2022@instrao.ru</a:t>
            </a:r>
            <a:r>
              <a:rPr lang="ru-RU" sz="1400" dirty="0" smtClean="0"/>
              <a:t> </a:t>
            </a:r>
            <a:r>
              <a:rPr lang="ru-RU" sz="1400" b="1" dirty="0" smtClean="0"/>
              <a:t>до 23 ноября 2021 г.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400" b="1" dirty="0" smtClean="0"/>
              <a:t>По вопросу об обеспечении </a:t>
            </a:r>
            <a:r>
              <a:rPr lang="ru-RU" sz="1400" b="1" dirty="0"/>
              <a:t>100%доступности дошкольного </a:t>
            </a:r>
            <a:r>
              <a:rPr lang="ru-RU" sz="1400" b="1" dirty="0" smtClean="0"/>
              <a:t>образования: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Обеспечить реализацию мероприятий,  направленных на выполнение конституционных гарантий по обеспечению обще доступного дошкольного образования, в том числе достижению (сохранению ) 100%доступности дошкольного образования для детей вех возрастных </a:t>
            </a:r>
            <a:r>
              <a:rPr lang="ru-RU" sz="1400" dirty="0" smtClean="0"/>
              <a:t>групп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Принять </a:t>
            </a:r>
            <a:r>
              <a:rPr lang="ru-RU" sz="1400" dirty="0"/>
              <a:t>меры по недопущению снижения (не ниже на 1 ноября 2021 г.) показателя доступности дошкольного образования для детей в возрасте от 3 до 7 </a:t>
            </a:r>
            <a:r>
              <a:rPr lang="ru-RU" sz="1400" dirty="0" smtClean="0"/>
              <a:t>лет </a:t>
            </a:r>
            <a:r>
              <a:rPr lang="ru-RU" sz="1400" dirty="0"/>
              <a:t>и для детей в возрасте до 3 </a:t>
            </a:r>
            <a:r>
              <a:rPr lang="ru-RU" sz="1400" dirty="0" smtClean="0"/>
              <a:t>лет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Институту </a:t>
            </a:r>
            <a:r>
              <a:rPr lang="ru-RU" sz="1600" b="1" dirty="0">
                <a:ea typeface="Tahoma" panose="020B0604030504040204" pitchFamily="34" charset="0"/>
                <a:cs typeface="Tahoma" panose="020B0604030504040204" pitchFamily="34" charset="0"/>
              </a:rPr>
              <a:t>стратегии развития образования РАО: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Проанализировать предложения ОИВ субъектов РФ </a:t>
            </a:r>
            <a:r>
              <a:rPr lang="ru-RU" sz="1400" dirty="0" smtClean="0"/>
              <a:t>и </a:t>
            </a:r>
            <a:r>
              <a:rPr lang="ru-RU" sz="1400" dirty="0"/>
              <a:t>учесть их при доработке методических рекомендаций по введению ФГОС</a:t>
            </a:r>
          </a:p>
          <a:p>
            <a:pPr indent="-3960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/>
              <a:t>Проанализировать региональные планы по формированию функциональной грамотности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2610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1261</Words>
  <Application>Microsoft Office PowerPoint</Application>
  <PresentationFormat>Произвольный</PresentationFormat>
  <Paragraphs>231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Организационное и методическое сопровождение работ по введению обновленных федеральных государственных образовательных стандартов и формированию функциональной грамотности обучающихся</vt:lpstr>
      <vt:lpstr>Повестка совещания</vt:lpstr>
      <vt:lpstr>Функциональная грамотность</vt:lpstr>
      <vt:lpstr>Прогнозирование успеха</vt:lpstr>
      <vt:lpstr>Когнитивные уровни</vt:lpstr>
      <vt:lpstr>Приоритетность в краткосрочной перспективе</vt:lpstr>
      <vt:lpstr>Последовательность действий по введению ФГОС</vt:lpstr>
      <vt:lpstr>Поддержка введения обновленных ФГОС</vt:lpstr>
      <vt:lpstr>Решения совещания</vt:lpstr>
      <vt:lpstr>Проект повестки совещания 23.11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Anisa</cp:lastModifiedBy>
  <cp:revision>53</cp:revision>
  <cp:lastPrinted>2021-11-15T09:33:11Z</cp:lastPrinted>
  <dcterms:created xsi:type="dcterms:W3CDTF">2021-02-25T07:56:41Z</dcterms:created>
  <dcterms:modified xsi:type="dcterms:W3CDTF">2021-11-22T10:16:51Z</dcterms:modified>
</cp:coreProperties>
</file>