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6" r:id="rId4"/>
    <p:sldId id="267" r:id="rId5"/>
    <p:sldId id="268" r:id="rId6"/>
    <p:sldId id="269" r:id="rId7"/>
    <p:sldId id="270" r:id="rId8"/>
    <p:sldId id="272" r:id="rId9"/>
    <p:sldId id="273" r:id="rId10"/>
    <p:sldId id="274" r:id="rId11"/>
    <p:sldId id="275" r:id="rId12"/>
    <p:sldId id="276" r:id="rId13"/>
    <p:sldId id="277" r:id="rId14"/>
    <p:sldId id="278" r:id="rId15"/>
    <p:sldId id="279" r:id="rId16"/>
    <p:sldId id="280" r:id="rId17"/>
    <p:sldId id="271" r:id="rId18"/>
    <p:sldId id="257" r:id="rId19"/>
    <p:sldId id="258" r:id="rId20"/>
    <p:sldId id="259" r:id="rId21"/>
    <p:sldId id="260" r:id="rId22"/>
    <p:sldId id="261" r:id="rId23"/>
    <p:sldId id="262" r:id="rId24"/>
    <p:sldId id="263" r:id="rId25"/>
    <p:sldId id="264"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94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_____Microsoft_Office_Excel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_____Microsoft_Office_Excel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_____Microsoft_Office_Excel3.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tx>
        <c:rich>
          <a:bodyPr/>
          <a:lstStyle/>
          <a:p>
            <a:pPr>
              <a:defRPr/>
            </a:pPr>
            <a:r>
              <a:rPr lang="ru-RU" sz="1400" baseline="0" dirty="0">
                <a:latin typeface="Times New Roman" pitchFamily="18" charset="0"/>
                <a:cs typeface="Times New Roman" pitchFamily="18" charset="0"/>
              </a:rPr>
              <a:t>Численность участников образовательных организаций в Республике Дагестан за  2021-2022 гг. в количестве человек</a:t>
            </a:r>
            <a:endParaRPr lang="ru-RU" sz="1400" dirty="0">
              <a:latin typeface="Times New Roman" pitchFamily="18" charset="0"/>
              <a:cs typeface="Times New Roman" pitchFamily="18" charset="0"/>
            </a:endParaRPr>
          </a:p>
        </c:rich>
      </c:tx>
      <c:layout>
        <c:manualLayout>
          <c:xMode val="edge"/>
          <c:yMode val="edge"/>
          <c:x val="0.10187082442937605"/>
          <c:y val="2.3015481082452507E-2"/>
        </c:manualLayout>
      </c:layout>
    </c:title>
    <c:plotArea>
      <c:layout>
        <c:manualLayout>
          <c:layoutTarget val="inner"/>
          <c:xMode val="edge"/>
          <c:yMode val="edge"/>
          <c:x val="6.7799214765088933E-2"/>
          <c:y val="0.20490921097667891"/>
          <c:w val="0.72492860334622466"/>
          <c:h val="0.69844925107893285"/>
        </c:manualLayout>
      </c:layout>
      <c:barChart>
        <c:barDir val="col"/>
        <c:grouping val="clustered"/>
        <c:ser>
          <c:idx val="0"/>
          <c:order val="0"/>
          <c:tx>
            <c:strRef>
              <c:f>Лист1!$B$1</c:f>
              <c:strCache>
                <c:ptCount val="1"/>
                <c:pt idx="0">
                  <c:v>Общеобразовательные организации 7-9 классы</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Лист1!$B$2:$B$3</c:f>
              <c:numCache>
                <c:formatCode>General</c:formatCode>
                <c:ptCount val="2"/>
                <c:pt idx="0" formatCode="#,##0">
                  <c:v>112137</c:v>
                </c:pt>
                <c:pt idx="1">
                  <c:v>122478</c:v>
                </c:pt>
              </c:numCache>
            </c:numRef>
          </c:val>
          <c:extLst xmlns:c16r2="http://schemas.microsoft.com/office/drawing/2015/06/chart">
            <c:ext xmlns:c16="http://schemas.microsoft.com/office/drawing/2014/chart" uri="{C3380CC4-5D6E-409C-BE32-E72D297353CC}">
              <c16:uniqueId val="{00000000-A257-4CFF-8AE3-423FBD769F48}"/>
            </c:ext>
          </c:extLst>
        </c:ser>
        <c:ser>
          <c:idx val="1"/>
          <c:order val="1"/>
          <c:tx>
            <c:strRef>
              <c:f>Лист1!$C$1</c:f>
              <c:strCache>
                <c:ptCount val="1"/>
                <c:pt idx="0">
                  <c:v>Общеобразовательные организации 10-11 классы</c:v>
                </c:pt>
              </c:strCache>
            </c:strRef>
          </c:tx>
          <c:dLbls>
            <c:dLbl>
              <c:idx val="0"/>
              <c:layout>
                <c:manualLayout>
                  <c:x val="0"/>
                  <c:y val="-1.4511559199620279E-2"/>
                </c:manualLayout>
              </c:layout>
              <c:showVal val="1"/>
              <c:extLst xmlns:c16r2="http://schemas.microsoft.com/office/drawing/2015/06/chart">
                <c:ext xmlns:c16="http://schemas.microsoft.com/office/drawing/2014/chart" uri="{C3380CC4-5D6E-409C-BE32-E72D297353CC}">
                  <c16:uniqueId val="{00000001-A257-4CFF-8AE3-423FBD769F48}"/>
                </c:ext>
                <c:ext xmlns:c15="http://schemas.microsoft.com/office/drawing/2012/chart" uri="{CE6537A1-D6FC-4f65-9D91-7224C49458BB}"/>
              </c:extLst>
            </c:dLbl>
            <c:dLbl>
              <c:idx val="1"/>
              <c:layout>
                <c:manualLayout>
                  <c:x val="0"/>
                  <c:y val="-8.7069355197721722E-3"/>
                </c:manualLayout>
              </c:layout>
              <c:showVal val="1"/>
              <c:extLst xmlns:c16r2="http://schemas.microsoft.com/office/drawing/2015/06/chart">
                <c:ext xmlns:c16="http://schemas.microsoft.com/office/drawing/2014/chart" uri="{C3380CC4-5D6E-409C-BE32-E72D297353CC}">
                  <c16:uniqueId val="{00000002-A257-4CFF-8AE3-423FBD769F48}"/>
                </c:ext>
                <c:ext xmlns:c15="http://schemas.microsoft.com/office/drawing/2012/chart" uri="{CE6537A1-D6FC-4f65-9D91-7224C49458BB}"/>
              </c:extLst>
            </c:dLbl>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Лист1!$C$2:$C$3</c:f>
              <c:numCache>
                <c:formatCode>General</c:formatCode>
                <c:ptCount val="2"/>
                <c:pt idx="0" formatCode="#,##0">
                  <c:v>26866</c:v>
                </c:pt>
                <c:pt idx="1">
                  <c:v>25865</c:v>
                </c:pt>
              </c:numCache>
            </c:numRef>
          </c:val>
          <c:extLst xmlns:c16r2="http://schemas.microsoft.com/office/drawing/2015/06/chart">
            <c:ext xmlns:c16="http://schemas.microsoft.com/office/drawing/2014/chart" uri="{C3380CC4-5D6E-409C-BE32-E72D297353CC}">
              <c16:uniqueId val="{00000003-A257-4CFF-8AE3-423FBD769F48}"/>
            </c:ext>
          </c:extLst>
        </c:ser>
        <c:ser>
          <c:idx val="2"/>
          <c:order val="2"/>
          <c:tx>
            <c:strRef>
              <c:f>Лист1!$D$1</c:f>
              <c:strCache>
                <c:ptCount val="1"/>
                <c:pt idx="0">
                  <c:v>СПО</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Лист1!$D$2:$D$3</c:f>
              <c:numCache>
                <c:formatCode>General</c:formatCode>
                <c:ptCount val="2"/>
                <c:pt idx="0">
                  <c:v>28263</c:v>
                </c:pt>
                <c:pt idx="1">
                  <c:v>30089</c:v>
                </c:pt>
              </c:numCache>
            </c:numRef>
          </c:val>
          <c:extLst xmlns:c16r2="http://schemas.microsoft.com/office/drawing/2015/06/chart">
            <c:ext xmlns:c16="http://schemas.microsoft.com/office/drawing/2014/chart" uri="{C3380CC4-5D6E-409C-BE32-E72D297353CC}">
              <c16:uniqueId val="{00000004-A257-4CFF-8AE3-423FBD769F48}"/>
            </c:ext>
          </c:extLst>
        </c:ser>
        <c:ser>
          <c:idx val="3"/>
          <c:order val="3"/>
          <c:tx>
            <c:strRef>
              <c:f>Лист1!$E$1</c:f>
              <c:strCache>
                <c:ptCount val="1"/>
                <c:pt idx="0">
                  <c:v>ВУЗы</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Лист1!$E$2:$E$3</c:f>
              <c:numCache>
                <c:formatCode>General</c:formatCode>
                <c:ptCount val="2"/>
                <c:pt idx="1">
                  <c:v>3152</c:v>
                </c:pt>
              </c:numCache>
            </c:numRef>
          </c:val>
          <c:extLst xmlns:c16r2="http://schemas.microsoft.com/office/drawing/2015/06/chart">
            <c:ext xmlns:c16="http://schemas.microsoft.com/office/drawing/2014/chart" uri="{C3380CC4-5D6E-409C-BE32-E72D297353CC}">
              <c16:uniqueId val="{00000005-A257-4CFF-8AE3-423FBD769F48}"/>
            </c:ext>
          </c:extLst>
        </c:ser>
        <c:axId val="37863808"/>
        <c:axId val="37865344"/>
      </c:barChart>
      <c:catAx>
        <c:axId val="37863808"/>
        <c:scaling>
          <c:orientation val="minMax"/>
        </c:scaling>
        <c:axPos val="b"/>
        <c:numFmt formatCode="General" sourceLinked="1"/>
        <c:majorTickMark val="none"/>
        <c:tickLblPos val="nextTo"/>
        <c:crossAx val="37865344"/>
        <c:crosses val="autoZero"/>
        <c:auto val="1"/>
        <c:lblAlgn val="ctr"/>
        <c:lblOffset val="100"/>
      </c:catAx>
      <c:valAx>
        <c:axId val="37865344"/>
        <c:scaling>
          <c:orientation val="minMax"/>
        </c:scaling>
        <c:axPos val="l"/>
        <c:majorGridlines/>
        <c:numFmt formatCode="#,##0" sourceLinked="1"/>
        <c:majorTickMark val="none"/>
        <c:tickLblPos val="nextTo"/>
        <c:crossAx val="37863808"/>
        <c:crosses val="autoZero"/>
        <c:crossBetween val="between"/>
      </c:valAx>
    </c:plotArea>
    <c:legend>
      <c:legendPos val="r"/>
      <c:layout>
        <c:manualLayout>
          <c:xMode val="edge"/>
          <c:yMode val="edge"/>
          <c:x val="0.80033509134788794"/>
          <c:y val="0.19239775382679644"/>
          <c:w val="0.19966491856566124"/>
          <c:h val="0.70353005259431411"/>
        </c:manualLayout>
      </c:layout>
      <c:txPr>
        <a:bodyPr/>
        <a:lstStyle/>
        <a:p>
          <a:pPr>
            <a:defRPr b="1"/>
          </a:pPr>
          <a:endParaRPr lang="ru-RU"/>
        </a:p>
      </c:txPr>
    </c:legend>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tx>
        <c:rich>
          <a:bodyPr/>
          <a:lstStyle/>
          <a:p>
            <a:pPr>
              <a:defRPr/>
            </a:pPr>
            <a:r>
              <a:rPr lang="ru-RU" sz="1400" baseline="0">
                <a:latin typeface="Times New Roman" pitchFamily="18" charset="0"/>
                <a:cs typeface="Times New Roman" pitchFamily="18" charset="0"/>
              </a:rPr>
              <a:t>Численность участников тестирования принявших участие в образовательных организациях в Республике Дагестан за  2021-2022 гг. в количестве человек</a:t>
            </a:r>
            <a:endParaRPr lang="ru-RU" sz="1400">
              <a:latin typeface="Times New Roman" pitchFamily="18" charset="0"/>
              <a:cs typeface="Times New Roman" pitchFamily="18" charset="0"/>
            </a:endParaRPr>
          </a:p>
        </c:rich>
      </c:tx>
      <c:layout>
        <c:manualLayout>
          <c:xMode val="edge"/>
          <c:yMode val="edge"/>
          <c:x val="0.10187082442937605"/>
          <c:y val="2.3015481082452507E-2"/>
        </c:manualLayout>
      </c:layout>
    </c:title>
    <c:plotArea>
      <c:layout>
        <c:manualLayout>
          <c:layoutTarget val="inner"/>
          <c:xMode val="edge"/>
          <c:yMode val="edge"/>
          <c:x val="6.7799214765088933E-2"/>
          <c:y val="0.20490921097667891"/>
          <c:w val="0.72492860334622489"/>
          <c:h val="0.69844925107893274"/>
        </c:manualLayout>
      </c:layout>
      <c:barChart>
        <c:barDir val="col"/>
        <c:grouping val="clustered"/>
        <c:ser>
          <c:idx val="0"/>
          <c:order val="0"/>
          <c:tx>
            <c:strRef>
              <c:f>Лист1!$B$1</c:f>
              <c:strCache>
                <c:ptCount val="1"/>
                <c:pt idx="0">
                  <c:v>Общеобразовательные организации 7-9 классы</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Лист1!$B$2:$B$3</c:f>
              <c:numCache>
                <c:formatCode>General</c:formatCode>
                <c:ptCount val="2"/>
                <c:pt idx="0" formatCode="#,##0">
                  <c:v>105408</c:v>
                </c:pt>
                <c:pt idx="1">
                  <c:v>120012</c:v>
                </c:pt>
              </c:numCache>
            </c:numRef>
          </c:val>
          <c:extLst xmlns:c16r2="http://schemas.microsoft.com/office/drawing/2015/06/chart">
            <c:ext xmlns:c16="http://schemas.microsoft.com/office/drawing/2014/chart" uri="{C3380CC4-5D6E-409C-BE32-E72D297353CC}">
              <c16:uniqueId val="{00000000-A257-4CFF-8AE3-423FBD769F48}"/>
            </c:ext>
          </c:extLst>
        </c:ser>
        <c:ser>
          <c:idx val="1"/>
          <c:order val="1"/>
          <c:tx>
            <c:strRef>
              <c:f>Лист1!$C$1</c:f>
              <c:strCache>
                <c:ptCount val="1"/>
                <c:pt idx="0">
                  <c:v>Общеобразовательные организации 10-11 классы</c:v>
                </c:pt>
              </c:strCache>
            </c:strRef>
          </c:tx>
          <c:dLbls>
            <c:dLbl>
              <c:idx val="0"/>
              <c:layout>
                <c:manualLayout>
                  <c:x val="0"/>
                  <c:y val="-1.4511559199620282E-2"/>
                </c:manualLayout>
              </c:layout>
              <c:showVal val="1"/>
              <c:extLst xmlns:c16r2="http://schemas.microsoft.com/office/drawing/2015/06/chart">
                <c:ext xmlns:c16="http://schemas.microsoft.com/office/drawing/2014/chart" uri="{C3380CC4-5D6E-409C-BE32-E72D297353CC}">
                  <c16:uniqueId val="{00000001-A257-4CFF-8AE3-423FBD769F48}"/>
                </c:ext>
                <c:ext xmlns:c15="http://schemas.microsoft.com/office/drawing/2012/chart" uri="{CE6537A1-D6FC-4f65-9D91-7224C49458BB}"/>
              </c:extLst>
            </c:dLbl>
            <c:dLbl>
              <c:idx val="1"/>
              <c:layout>
                <c:manualLayout>
                  <c:x val="0"/>
                  <c:y val="-8.7069355197721705E-3"/>
                </c:manualLayout>
              </c:layout>
              <c:showVal val="1"/>
              <c:extLst xmlns:c16r2="http://schemas.microsoft.com/office/drawing/2015/06/chart">
                <c:ext xmlns:c16="http://schemas.microsoft.com/office/drawing/2014/chart" uri="{C3380CC4-5D6E-409C-BE32-E72D297353CC}">
                  <c16:uniqueId val="{00000002-A257-4CFF-8AE3-423FBD769F48}"/>
                </c:ext>
                <c:ext xmlns:c15="http://schemas.microsoft.com/office/drawing/2012/chart" uri="{CE6537A1-D6FC-4f65-9D91-7224C49458BB}"/>
              </c:extLst>
            </c:dLbl>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Лист1!$C$2:$C$3</c:f>
              <c:numCache>
                <c:formatCode>General</c:formatCode>
                <c:ptCount val="2"/>
                <c:pt idx="0" formatCode="#,##0">
                  <c:v>25134</c:v>
                </c:pt>
                <c:pt idx="1">
                  <c:v>23985</c:v>
                </c:pt>
              </c:numCache>
            </c:numRef>
          </c:val>
          <c:extLst xmlns:c16r2="http://schemas.microsoft.com/office/drawing/2015/06/chart">
            <c:ext xmlns:c16="http://schemas.microsoft.com/office/drawing/2014/chart" uri="{C3380CC4-5D6E-409C-BE32-E72D297353CC}">
              <c16:uniqueId val="{00000003-A257-4CFF-8AE3-423FBD769F48}"/>
            </c:ext>
          </c:extLst>
        </c:ser>
        <c:ser>
          <c:idx val="2"/>
          <c:order val="2"/>
          <c:tx>
            <c:strRef>
              <c:f>Лист1!$D$1</c:f>
              <c:strCache>
                <c:ptCount val="1"/>
                <c:pt idx="0">
                  <c:v>СПО</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Лист1!$D$2:$D$3</c:f>
              <c:numCache>
                <c:formatCode>General</c:formatCode>
                <c:ptCount val="2"/>
                <c:pt idx="0">
                  <c:v>27849</c:v>
                </c:pt>
                <c:pt idx="1">
                  <c:v>29231</c:v>
                </c:pt>
              </c:numCache>
            </c:numRef>
          </c:val>
          <c:extLst xmlns:c16r2="http://schemas.microsoft.com/office/drawing/2015/06/chart">
            <c:ext xmlns:c16="http://schemas.microsoft.com/office/drawing/2014/chart" uri="{C3380CC4-5D6E-409C-BE32-E72D297353CC}">
              <c16:uniqueId val="{00000004-A257-4CFF-8AE3-423FBD769F48}"/>
            </c:ext>
          </c:extLst>
        </c:ser>
        <c:ser>
          <c:idx val="3"/>
          <c:order val="3"/>
          <c:tx>
            <c:strRef>
              <c:f>Лист1!$E$1</c:f>
              <c:strCache>
                <c:ptCount val="1"/>
                <c:pt idx="0">
                  <c:v>ВУЗы</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Лист1!$E$2:$E$3</c:f>
              <c:numCache>
                <c:formatCode>General</c:formatCode>
                <c:ptCount val="2"/>
                <c:pt idx="1">
                  <c:v>1292</c:v>
                </c:pt>
              </c:numCache>
            </c:numRef>
          </c:val>
          <c:extLst xmlns:c16r2="http://schemas.microsoft.com/office/drawing/2015/06/chart">
            <c:ext xmlns:c16="http://schemas.microsoft.com/office/drawing/2014/chart" uri="{C3380CC4-5D6E-409C-BE32-E72D297353CC}">
              <c16:uniqueId val="{00000005-A257-4CFF-8AE3-423FBD769F48}"/>
            </c:ext>
          </c:extLst>
        </c:ser>
        <c:axId val="41069184"/>
        <c:axId val="41154432"/>
      </c:barChart>
      <c:catAx>
        <c:axId val="41069184"/>
        <c:scaling>
          <c:orientation val="minMax"/>
        </c:scaling>
        <c:axPos val="b"/>
        <c:numFmt formatCode="General" sourceLinked="1"/>
        <c:majorTickMark val="none"/>
        <c:tickLblPos val="nextTo"/>
        <c:crossAx val="41154432"/>
        <c:crosses val="autoZero"/>
        <c:auto val="1"/>
        <c:lblAlgn val="ctr"/>
        <c:lblOffset val="100"/>
      </c:catAx>
      <c:valAx>
        <c:axId val="41154432"/>
        <c:scaling>
          <c:orientation val="minMax"/>
        </c:scaling>
        <c:axPos val="l"/>
        <c:majorGridlines/>
        <c:numFmt formatCode="#,##0" sourceLinked="1"/>
        <c:majorTickMark val="none"/>
        <c:tickLblPos val="nextTo"/>
        <c:crossAx val="41069184"/>
        <c:crosses val="autoZero"/>
        <c:crossBetween val="between"/>
      </c:valAx>
    </c:plotArea>
    <c:legend>
      <c:legendPos val="r"/>
      <c:layout>
        <c:manualLayout>
          <c:xMode val="edge"/>
          <c:yMode val="edge"/>
          <c:x val="0.80033509134788794"/>
          <c:y val="0.19239775382679641"/>
          <c:w val="0.19966491856566121"/>
          <c:h val="0.70353005259431434"/>
        </c:manualLayout>
      </c:layout>
      <c:txPr>
        <a:bodyPr/>
        <a:lstStyle/>
        <a:p>
          <a:pPr>
            <a:defRPr b="1"/>
          </a:pPr>
          <a:endParaRPr lang="ru-RU"/>
        </a:p>
      </c:txPr>
    </c:legend>
    <c:plotVisOnly val="1"/>
    <c:dispBlanksAs val="gap"/>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tx>
        <c:rich>
          <a:bodyPr/>
          <a:lstStyle/>
          <a:p>
            <a:pPr>
              <a:defRPr/>
            </a:pPr>
            <a:r>
              <a:rPr lang="ru-RU" sz="1400" baseline="0">
                <a:latin typeface="Times New Roman" pitchFamily="18" charset="0"/>
                <a:cs typeface="Times New Roman" pitchFamily="18" charset="0"/>
              </a:rPr>
              <a:t>Численность участников тестирования из образовательных организаций  Республики Дагестан за  2021-2022 гг. в % от числа подлежащих тестированию</a:t>
            </a:r>
          </a:p>
          <a:p>
            <a:pPr>
              <a:defRPr/>
            </a:pPr>
            <a:endParaRPr lang="ru-RU" sz="1600" baseline="0"/>
          </a:p>
          <a:p>
            <a:pPr>
              <a:defRPr/>
            </a:pPr>
            <a:endParaRPr lang="ru-RU" sz="1600"/>
          </a:p>
        </c:rich>
      </c:tx>
      <c:layout>
        <c:manualLayout>
          <c:xMode val="edge"/>
          <c:yMode val="edge"/>
          <c:x val="0.12398505351654729"/>
          <c:y val="1.6065206774214381E-3"/>
        </c:manualLayout>
      </c:layout>
    </c:title>
    <c:plotArea>
      <c:layout>
        <c:manualLayout>
          <c:layoutTarget val="inner"/>
          <c:xMode val="edge"/>
          <c:yMode val="edge"/>
          <c:x val="6.7799214765088919E-2"/>
          <c:y val="0.20490921097667891"/>
          <c:w val="0.72492860334622489"/>
          <c:h val="0.69844925107892775"/>
        </c:manualLayout>
      </c:layout>
      <c:barChart>
        <c:barDir val="col"/>
        <c:grouping val="clustered"/>
        <c:ser>
          <c:idx val="0"/>
          <c:order val="0"/>
          <c:tx>
            <c:strRef>
              <c:f>Лист1!$B$1</c:f>
              <c:strCache>
                <c:ptCount val="1"/>
                <c:pt idx="0">
                  <c:v>Общеобразовательные организации 7-9 классы</c:v>
                </c:pt>
              </c:strCache>
            </c:strRef>
          </c:tx>
          <c:dLbls>
            <c:dLbl>
              <c:idx val="0"/>
              <c:layout>
                <c:manualLayout>
                  <c:x val="1.9994552343613332E-17"/>
                  <c:y val="-1.4511559199620244E-2"/>
                </c:manualLayout>
              </c:layout>
              <c:showVal val="1"/>
              <c:extLst xmlns:c16r2="http://schemas.microsoft.com/office/drawing/2015/06/chart">
                <c:ext xmlns:c16="http://schemas.microsoft.com/office/drawing/2014/chart" uri="{C3380CC4-5D6E-409C-BE32-E72D297353CC}">
                  <c16:uniqueId val="{00000000-193E-4A5E-A42E-4A5BDDE0BF94}"/>
                </c:ext>
                <c:ext xmlns:c15="http://schemas.microsoft.com/office/drawing/2012/chart" uri="{CE6537A1-D6FC-4f65-9D91-7224C49458BB}"/>
              </c:extLst>
            </c:dLbl>
            <c:dLbl>
              <c:idx val="1"/>
              <c:layout>
                <c:manualLayout>
                  <c:x val="0"/>
                  <c:y val="-8.7069355197720768E-3"/>
                </c:manualLayout>
              </c:layout>
              <c:showVal val="1"/>
              <c:extLst xmlns:c16r2="http://schemas.microsoft.com/office/drawing/2015/06/chart">
                <c:ext xmlns:c16="http://schemas.microsoft.com/office/drawing/2014/chart" uri="{C3380CC4-5D6E-409C-BE32-E72D297353CC}">
                  <c16:uniqueId val="{00000001-193E-4A5E-A42E-4A5BDDE0BF94}"/>
                </c:ext>
                <c:ext xmlns:c15="http://schemas.microsoft.com/office/drawing/2012/chart" uri="{CE6537A1-D6FC-4f65-9D91-7224C49458BB}"/>
              </c:extLst>
            </c:dLbl>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Лист1!$B$2:$B$3</c:f>
              <c:numCache>
                <c:formatCode>0.0%</c:formatCode>
                <c:ptCount val="2"/>
                <c:pt idx="0">
                  <c:v>0.93899999999999995</c:v>
                </c:pt>
                <c:pt idx="1">
                  <c:v>0.97900000000000043</c:v>
                </c:pt>
              </c:numCache>
            </c:numRef>
          </c:val>
          <c:extLst xmlns:c16r2="http://schemas.microsoft.com/office/drawing/2015/06/chart">
            <c:ext xmlns:c16="http://schemas.microsoft.com/office/drawing/2014/chart" uri="{C3380CC4-5D6E-409C-BE32-E72D297353CC}">
              <c16:uniqueId val="{00000002-193E-4A5E-A42E-4A5BDDE0BF94}"/>
            </c:ext>
          </c:extLst>
        </c:ser>
        <c:ser>
          <c:idx val="1"/>
          <c:order val="1"/>
          <c:tx>
            <c:strRef>
              <c:f>Лист1!$C$1</c:f>
              <c:strCache>
                <c:ptCount val="1"/>
                <c:pt idx="0">
                  <c:v>Общеобразовательные организации 10-11 классы</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Лист1!$C$2:$C$3</c:f>
              <c:numCache>
                <c:formatCode>0.0%</c:formatCode>
                <c:ptCount val="2"/>
                <c:pt idx="0">
                  <c:v>0.9355</c:v>
                </c:pt>
                <c:pt idx="1">
                  <c:v>0.92700000000000005</c:v>
                </c:pt>
              </c:numCache>
            </c:numRef>
          </c:val>
          <c:extLst xmlns:c16r2="http://schemas.microsoft.com/office/drawing/2015/06/chart">
            <c:ext xmlns:c16="http://schemas.microsoft.com/office/drawing/2014/chart" uri="{C3380CC4-5D6E-409C-BE32-E72D297353CC}">
              <c16:uniqueId val="{00000003-193E-4A5E-A42E-4A5BDDE0BF94}"/>
            </c:ext>
          </c:extLst>
        </c:ser>
        <c:ser>
          <c:idx val="2"/>
          <c:order val="2"/>
          <c:tx>
            <c:strRef>
              <c:f>Лист1!$D$1</c:f>
              <c:strCache>
                <c:ptCount val="1"/>
                <c:pt idx="0">
                  <c:v>СПО</c:v>
                </c:pt>
              </c:strCache>
            </c:strRef>
          </c:tx>
          <c:dLbls>
            <c:dLbl>
              <c:idx val="0"/>
              <c:layout>
                <c:manualLayout>
                  <c:x val="0"/>
                  <c:y val="8.7069355197720768E-3"/>
                </c:manualLayout>
              </c:layout>
              <c:showVal val="1"/>
              <c:extLst xmlns:c16r2="http://schemas.microsoft.com/office/drawing/2015/06/chart">
                <c:ext xmlns:c16="http://schemas.microsoft.com/office/drawing/2014/chart" uri="{C3380CC4-5D6E-409C-BE32-E72D297353CC}">
                  <c16:uniqueId val="{00000004-193E-4A5E-A42E-4A5BDDE0BF94}"/>
                </c:ext>
                <c:ext xmlns:c15="http://schemas.microsoft.com/office/drawing/2012/chart" uri="{CE6537A1-D6FC-4f65-9D91-7224C49458BB}"/>
              </c:extLst>
            </c:dLbl>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Лист1!$D$2:$D$3</c:f>
              <c:numCache>
                <c:formatCode>0.0%</c:formatCode>
                <c:ptCount val="2"/>
                <c:pt idx="0">
                  <c:v>0.93899999999999995</c:v>
                </c:pt>
                <c:pt idx="1">
                  <c:v>0.97100000000000042</c:v>
                </c:pt>
              </c:numCache>
            </c:numRef>
          </c:val>
          <c:extLst xmlns:c16r2="http://schemas.microsoft.com/office/drawing/2015/06/chart">
            <c:ext xmlns:c16="http://schemas.microsoft.com/office/drawing/2014/chart" uri="{C3380CC4-5D6E-409C-BE32-E72D297353CC}">
              <c16:uniqueId val="{00000005-193E-4A5E-A42E-4A5BDDE0BF94}"/>
            </c:ext>
          </c:extLst>
        </c:ser>
        <c:ser>
          <c:idx val="3"/>
          <c:order val="3"/>
          <c:tx>
            <c:strRef>
              <c:f>Лист1!$E$1</c:f>
              <c:strCache>
                <c:ptCount val="1"/>
                <c:pt idx="0">
                  <c:v>ВУЗы</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Лист1!$A$2:$A$3</c:f>
              <c:strCache>
                <c:ptCount val="2"/>
                <c:pt idx="0">
                  <c:v>2020-2021 уч.г.</c:v>
                </c:pt>
                <c:pt idx="1">
                  <c:v>2021-2022 уч.г.</c:v>
                </c:pt>
              </c:strCache>
            </c:strRef>
          </c:cat>
          <c:val>
            <c:numRef>
              <c:f>Лист1!$E$2:$E$3</c:f>
              <c:numCache>
                <c:formatCode>0%</c:formatCode>
                <c:ptCount val="2"/>
                <c:pt idx="1">
                  <c:v>0.7383000000000004</c:v>
                </c:pt>
              </c:numCache>
            </c:numRef>
          </c:val>
          <c:extLst xmlns:c16r2="http://schemas.microsoft.com/office/drawing/2015/06/chart">
            <c:ext xmlns:c16="http://schemas.microsoft.com/office/drawing/2014/chart" uri="{C3380CC4-5D6E-409C-BE32-E72D297353CC}">
              <c16:uniqueId val="{00000006-193E-4A5E-A42E-4A5BDDE0BF94}"/>
            </c:ext>
          </c:extLst>
        </c:ser>
        <c:axId val="39675392"/>
        <c:axId val="39698816"/>
      </c:barChart>
      <c:catAx>
        <c:axId val="39675392"/>
        <c:scaling>
          <c:orientation val="minMax"/>
        </c:scaling>
        <c:axPos val="b"/>
        <c:numFmt formatCode="General" sourceLinked="1"/>
        <c:majorTickMark val="none"/>
        <c:tickLblPos val="nextTo"/>
        <c:crossAx val="39698816"/>
        <c:crosses val="autoZero"/>
        <c:auto val="1"/>
        <c:lblAlgn val="ctr"/>
        <c:lblOffset val="100"/>
      </c:catAx>
      <c:valAx>
        <c:axId val="39698816"/>
        <c:scaling>
          <c:orientation val="minMax"/>
        </c:scaling>
        <c:axPos val="l"/>
        <c:majorGridlines/>
        <c:numFmt formatCode="0.0%" sourceLinked="1"/>
        <c:majorTickMark val="none"/>
        <c:tickLblPos val="nextTo"/>
        <c:crossAx val="39675392"/>
        <c:crosses val="autoZero"/>
        <c:crossBetween val="between"/>
      </c:valAx>
    </c:plotArea>
    <c:legend>
      <c:legendPos val="r"/>
      <c:layout>
        <c:manualLayout>
          <c:xMode val="edge"/>
          <c:yMode val="edge"/>
          <c:x val="0.80355394513871248"/>
          <c:y val="0.17420646885262236"/>
          <c:w val="0.19644612390155788"/>
          <c:h val="0.73046599936615753"/>
        </c:manualLayout>
      </c:layout>
      <c:txPr>
        <a:bodyPr/>
        <a:lstStyle/>
        <a:p>
          <a:pPr>
            <a:defRPr b="1"/>
          </a:pPr>
          <a:endParaRPr lang="ru-RU"/>
        </a:p>
      </c:txPr>
    </c:legend>
    <c:plotVisOnly val="1"/>
    <c:dispBlanksAs val="gap"/>
  </c:chart>
  <c:externalData r:id="rId2"/>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pPr/>
              <a:t>21.03.2022</a:t>
            </a:fld>
            <a:endParaRPr lang="ru-RU" dirty="0"/>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dirty="0"/>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21.03.2022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21.03.2022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21.03.2022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dirty="0"/>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pPr/>
              <a:t>21.03.2022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dirty="0"/>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21.03.2022</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dirty="0"/>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21.03.2022</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pPr/>
              <a:t>21.03.2022</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dirty="0"/>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pPr/>
              <a:t>21.03.2022</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pPr/>
              <a:t>21.03.2022</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dirty="0"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pPr/>
              <a:t>21.03.2022</a:t>
            </a:fld>
            <a:endParaRPr lang="ru-RU" dirty="0"/>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dirty="0"/>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pPr/>
              <a:t>‹#›</a:t>
            </a:fld>
            <a:endParaRPr lang="ru-RU"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pPr/>
              <a:t>21.03.2022</a:t>
            </a:fld>
            <a:endParaRPr lang="ru-RU" dirty="0"/>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dirty="0"/>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57158" y="428604"/>
            <a:ext cx="8429684" cy="5000660"/>
          </a:xfrm>
        </p:spPr>
        <p:txBody>
          <a:bodyPr>
            <a:normAutofit fontScale="47500" lnSpcReduction="20000"/>
          </a:bodyPr>
          <a:lstStyle/>
          <a:p>
            <a:pPr algn="ctr">
              <a:lnSpc>
                <a:spcPct val="120000"/>
              </a:lnSpc>
            </a:pPr>
            <a:endParaRPr lang="ru-RU" sz="6000" b="1" dirty="0" smtClean="0">
              <a:latin typeface="Times New Roman" pitchFamily="18" charset="0"/>
              <a:cs typeface="Times New Roman" pitchFamily="18" charset="0"/>
            </a:endParaRPr>
          </a:p>
          <a:p>
            <a:pPr algn="ctr">
              <a:lnSpc>
                <a:spcPct val="120000"/>
              </a:lnSpc>
            </a:pPr>
            <a:endParaRPr lang="ru-RU" sz="6000" b="1" dirty="0" smtClean="0">
              <a:latin typeface="Times New Roman" pitchFamily="18" charset="0"/>
              <a:cs typeface="Times New Roman" pitchFamily="18" charset="0"/>
            </a:endParaRPr>
          </a:p>
          <a:p>
            <a:pPr algn="ctr">
              <a:lnSpc>
                <a:spcPct val="120000"/>
              </a:lnSpc>
            </a:pPr>
            <a:endParaRPr lang="ru-RU" sz="6000" b="1" dirty="0" smtClean="0">
              <a:latin typeface="Times New Roman" pitchFamily="18" charset="0"/>
              <a:cs typeface="Times New Roman" pitchFamily="18" charset="0"/>
            </a:endParaRPr>
          </a:p>
          <a:p>
            <a:pPr algn="ctr">
              <a:lnSpc>
                <a:spcPct val="120000"/>
              </a:lnSpc>
            </a:pPr>
            <a:r>
              <a:rPr lang="ru-RU" sz="6000" b="1" dirty="0" smtClean="0">
                <a:latin typeface="Times New Roman" pitchFamily="18" charset="0"/>
                <a:cs typeface="Times New Roman" pitchFamily="18" charset="0"/>
              </a:rPr>
              <a:t>Результаты </a:t>
            </a:r>
            <a:r>
              <a:rPr lang="ru-RU" sz="6000" b="1" dirty="0" smtClean="0">
                <a:latin typeface="Times New Roman" pitchFamily="18" charset="0"/>
                <a:cs typeface="Times New Roman" pitchFamily="18" charset="0"/>
              </a:rPr>
              <a:t>социально-психологического тестирования употребления </a:t>
            </a:r>
            <a:r>
              <a:rPr lang="ru-RU" sz="6000" b="1" dirty="0" err="1" smtClean="0">
                <a:latin typeface="Times New Roman" pitchFamily="18" charset="0"/>
                <a:cs typeface="Times New Roman" pitchFamily="18" charset="0"/>
              </a:rPr>
              <a:t>психоактивных</a:t>
            </a:r>
            <a:r>
              <a:rPr lang="ru-RU" sz="6000" b="1" dirty="0" smtClean="0">
                <a:latin typeface="Times New Roman" pitchFamily="18" charset="0"/>
                <a:cs typeface="Times New Roman" pitchFamily="18" charset="0"/>
              </a:rPr>
              <a:t> веществ в образовательной среде по единой методике за 2021/22год в РД</a:t>
            </a:r>
            <a:endParaRPr lang="ru-RU" sz="6000" dirty="0" smtClean="0">
              <a:latin typeface="Times New Roman" pitchFamily="18" charset="0"/>
              <a:cs typeface="Times New Roman" pitchFamily="18" charset="0"/>
            </a:endParaRPr>
          </a:p>
          <a:p>
            <a:pPr algn="just">
              <a:lnSpc>
                <a:spcPct val="120000"/>
              </a:lnSpc>
            </a:pPr>
            <a:endParaRPr lang="ru-RU" sz="5900" dirty="0" smtClean="0">
              <a:solidFill>
                <a:schemeClr val="tx1"/>
              </a:solidFill>
              <a:latin typeface="Times New Roman" pitchFamily="18" charset="0"/>
              <a:cs typeface="Times New Roman" pitchFamily="18" charset="0"/>
            </a:endParaRPr>
          </a:p>
          <a:p>
            <a:pPr algn="ctr">
              <a:lnSpc>
                <a:spcPct val="120000"/>
              </a:lnSpc>
            </a:pPr>
            <a:r>
              <a:rPr lang="ru-RU" sz="5900" b="1" dirty="0" smtClean="0">
                <a:latin typeface="Times New Roman" pitchFamily="18" charset="0"/>
                <a:cs typeface="Times New Roman" pitchFamily="18" charset="0"/>
              </a:rPr>
              <a:t>Апрель </a:t>
            </a:r>
            <a:r>
              <a:rPr lang="ru-RU" sz="5900" b="1" dirty="0" smtClean="0">
                <a:latin typeface="Times New Roman" pitchFamily="18" charset="0"/>
                <a:cs typeface="Times New Roman" pitchFamily="18" charset="0"/>
              </a:rPr>
              <a:t>2022 </a:t>
            </a:r>
            <a:endParaRPr lang="ru-RU" sz="59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786178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14282" y="142852"/>
            <a:ext cx="857256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Результаты респондентов «группы риска» могут быть объяснены как их возрастом, особенностями формирования и развития психических процессов, переходным подростковым периодом, так и более глубокими внутренними установками, личными оценками тех или иных ситуаций и т.д. С возрастом в группах явного риска возрастают тенденции к «нормализации», респонденты демонстрируют большую обдуманность своих действий, меньшую подверженность внешнему влиянию, лучше справляются со сложными ситуациями. Тем не менее, для выяснения реальных причин полученных результатов опрошенных «группы риска», необходимы мероприятия индивидуальной психологической диагностики, при необходимости – профилактические или коррекционные занятия, что доказывает необходимость перехода на персонифицированное конфиденциальное тестирование.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Не вижу необходимости перечислять территории, которые оказались в зоне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рискогенности</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так как отчет по СПТ 2021года в свободном доступе и вы получили его в пользование.</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5842" name="Rectangle 2"/>
          <p:cNvSpPr>
            <a:spLocks noChangeArrowheads="1"/>
          </p:cNvSpPr>
          <p:nvPr/>
        </p:nvSpPr>
        <p:spPr bwMode="auto">
          <a:xfrm>
            <a:off x="357158" y="4214819"/>
            <a:ext cx="864399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Результаты социально-психологического тестирования показали, что число приявших участие в СПТ всех образовательных организаций Республики Дагестан   в 2021-2022 учебном году увеличилось на  </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8656</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человек. Больше всех прибавилось участников - обучающихся 7-9 классов и СПО.</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Также увеличилось количество респондентов за счёт образовательных организаций высшего образования, принявших участие в тестировании. В 2020-2021 учебном году их не было, в 2021-2022 году приняло участие 4 вуза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42844" y="357166"/>
            <a:ext cx="8858312"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Стоит заметить, что в этом году нет официальных отказов от прохождения социально-психологического тестирования. Это говорит о хорошей информационно-разъяснительной работе, проводимой организаторами и ответственными за СПТ педагогами, обучающимися, родителями (законными представителями). Некоторые школы региона показали 100% достоверных ответов обучающихся, прошедших тестирование. У обучающихся СПО число недостоверных ответов  низкое.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Необходимо  отметить, что проводимое тестирование фиксирует вероятность вовлечения обучающихся в зависимое поведение и не может быть использовано для формулировки заключения о наркотической или иной зависимости респондента.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Результаты социально-психологического тестирования  2021-2022 учебного года рекомендуется использовать в качестве диагностического компонента воспитательной деятельности образовательной организации, а также для проведения профилактических медицинских осмотров обучающихся.</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4818" name="Rectangle 2"/>
          <p:cNvSpPr>
            <a:spLocks noChangeArrowheads="1"/>
          </p:cNvSpPr>
          <p:nvPr/>
        </p:nvSpPr>
        <p:spPr bwMode="auto">
          <a:xfrm>
            <a:off x="214282" y="4286256"/>
            <a:ext cx="864399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Психологам или ответственным за проведение тестирования в образовательных организациях необходимо проанализировать результаты респондентов группы с ПВВ, найти проблемные «зоны»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рискогенности</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согласно выявленному определить направленность и содержание профилактической работы в индивидуальном порядке и  с классами в целом.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357158" y="285728"/>
            <a:ext cx="8643998" cy="21200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defTabSz="914400" rtl="0" eaLnBrk="1" fontAlgn="base" latinLnBrk="0" hangingPunct="1">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Учитывая количество недостоверных ответов обучающихся по результатам тестирования, необходимо в текущем и следующем году продолжить проводить информационно-разъяснительную работу с педагогами, обучающимися, родителями (законными представителями), направленную на снижение процента недостоверности ответов, а также снижению отказов от прохождения СПТ.</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85720" y="285728"/>
            <a:ext cx="8572560" cy="5143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РЕКОМЕНДАЦИИ</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Следует понимать, что тестирование фиксирует вероятность вовлечения обучающихся в зависимое поведение и не может быть использовано для формулировки заключения о наркотической или иной зависимости респондента.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Сложность интерпретации результатов методики на региональном уровне заключается в отсутствии контекстной информации об обучающихся и их социальном окружении. На региональном, муниципальном уровнях методика отображает только статистические данные, а также общие тенденции по социально-психологическому благополучию подростков, складывающиеся на территориях.</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Социально-психологическое тестирование является диагностическим компонентом воспитательной деятельности образовательной организации.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Полученные результаты определяют направленность и содержание профилактической работы с обучающимися, позволяют оказывать обучающимся своевременную адресную психолого-педагогическую помощь. На основании результатов методики для обучающихся с показателями повышенной вероятности вовлечения в зависимое поведение рекомендуется провести профилактические медицинские осмотры, а также разрабатывать индивидуальные или групповые профилактические программы.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428596" y="285728"/>
            <a:ext cx="8429684"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Данный инструмент в большей степени подходит для работы педагога-психолога, социального педагога и может заменить часть диагностических процедур, которые специалисты проводят с обучающимися в начале учебного года, на адаптационных этапах, а также в рамках плановой диагностики (эмоционального благополучия, тревожности, суицидальных рисков, межличностных и детско-родительских отношений). Результаты применения методики используются для согласования и корректировки намеченных планов работы, в частности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пошкальный</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анализ на уровне учреждения позволяет определить направления психолого-педагогического сопровождения обучающихся и родителей, профилактическую деятельность в работе с классом, группой. Исходя из результатов, полученных в ходе социально-психологического тестирования, образовательным организациям для проведения профилактических мероприятий можно рекомендовать следующие направления работы: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1746" name="Rectangle 2"/>
          <p:cNvSpPr>
            <a:spLocks noChangeArrowheads="1"/>
          </p:cNvSpPr>
          <p:nvPr/>
        </p:nvSpPr>
        <p:spPr bwMode="auto">
          <a:xfrm>
            <a:off x="428596" y="4000504"/>
            <a:ext cx="8358246" cy="12890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Мероприятия для обучающихся по снижению импульсивности, тревожности и фрустрации (часть этих задач входит в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метапредметные</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результаты и может быть усилена, часть относится к работе педагога-психолога):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85720" y="142852"/>
            <a:ext cx="857256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постановка адекватных целей;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планирование своих действий;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продумывание последствий;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умение справляться с эмоциями;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владение технологиями снижения тревожности и стресса;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владением приемами рациональной переоценки ситуации;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поиск и применение адаптивных стратегий разрешения трудных ситуаций.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Мероприятия для обучающихся (тренинги, игры и пр.) по формированию навыка эффективной коммуникации (этому могут быть посвящены классные часы, мероприятия педагога-психолога или социального педагога, факультативные занятия или занятия внеурочной деятельности):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распознавание признаков манипуляции в речи и поступках;</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формирование приемов противостояния манипуляции со стороны сверстников;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способы отказов и ухода от потенциально опасных ситуаций;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поведение в ситуациях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буллинга</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кибербуллинга</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наркововлечения</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развитие навыков обращения за помощью, активизации внешних и внутренних ресурсов и т.п.</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42844" y="928670"/>
            <a:ext cx="878687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Мероприятия для родителей (памятки, родительские собрания, тренинги, ролевые игры и т.д.), посвященные выстраиванию детско-родительских отношений, разъяснению родительских стратегий воспитания, ресурсов семейной поддержки и т.п.</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1285861"/>
            <a:ext cx="8501122" cy="3143271"/>
          </a:xfrm>
        </p:spPr>
        <p:txBody>
          <a:bodyPr/>
          <a:lstStyle/>
          <a:p>
            <a:pPr algn="ctr"/>
            <a:r>
              <a:rPr lang="ru-RU" sz="2800" b="1" u="sng" dirty="0" smtClean="0">
                <a:latin typeface="Times New Roman" pitchFamily="18" charset="0"/>
                <a:cs typeface="Times New Roman" pitchFamily="18" charset="0"/>
              </a:rPr>
              <a:t>Составление индивидуального плана работы  на обучающегося группы риска вовлечения в </a:t>
            </a:r>
            <a:r>
              <a:rPr lang="ru-RU" sz="2800" b="1" u="sng" dirty="0" err="1" smtClean="0">
                <a:latin typeface="Times New Roman" pitchFamily="18" charset="0"/>
                <a:cs typeface="Times New Roman" pitchFamily="18" charset="0"/>
              </a:rPr>
              <a:t>аддиктивное</a:t>
            </a:r>
            <a:r>
              <a:rPr lang="ru-RU" sz="2800" b="1" u="sng" dirty="0" smtClean="0">
                <a:latin typeface="Times New Roman" pitchFamily="18" charset="0"/>
                <a:cs typeface="Times New Roman" pitchFamily="18" charset="0"/>
              </a:rPr>
              <a:t> поведение, формирования зависимости от наркотических и </a:t>
            </a:r>
            <a:r>
              <a:rPr lang="ru-RU" sz="2800" b="1" u="sng" dirty="0" err="1" smtClean="0">
                <a:latin typeface="Times New Roman" pitchFamily="18" charset="0"/>
                <a:cs typeface="Times New Roman" pitchFamily="18" charset="0"/>
              </a:rPr>
              <a:t>психоактивных</a:t>
            </a:r>
            <a:r>
              <a:rPr lang="ru-RU" sz="2800" b="1" u="sng" dirty="0" smtClean="0">
                <a:latin typeface="Times New Roman" pitchFamily="18" charset="0"/>
                <a:cs typeface="Times New Roman" pitchFamily="18" charset="0"/>
              </a:rPr>
              <a:t> веществ в образовательных организациях.</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85720" y="404664"/>
            <a:ext cx="8858280" cy="5602627"/>
          </a:xfrm>
        </p:spPr>
        <p:txBody>
          <a:bodyPr>
            <a:normAutofit/>
          </a:bodyPr>
          <a:lstStyle/>
          <a:p>
            <a:pPr marL="681228" indent="-571500">
              <a:buFont typeface="+mj-lt"/>
              <a:buAutoNum type="romanUcPeriod"/>
            </a:pPr>
            <a:r>
              <a:rPr lang="ru-RU" sz="3200" dirty="0">
                <a:latin typeface="Times New Roman" pitchFamily="18" charset="0"/>
                <a:cs typeface="Times New Roman" pitchFamily="18" charset="0"/>
              </a:rPr>
              <a:t>По результатам ЕМ СПТ ответственным лицом ОО(в соответствии с </a:t>
            </a:r>
            <a:r>
              <a:rPr lang="ru-RU" sz="3200" dirty="0" smtClean="0">
                <a:latin typeface="Times New Roman" pitchFamily="18" charset="0"/>
                <a:cs typeface="Times New Roman" pitchFamily="18" charset="0"/>
              </a:rPr>
              <a:t>приказом), </a:t>
            </a:r>
            <a:r>
              <a:rPr lang="ru-RU" sz="3200" dirty="0">
                <a:latin typeface="Times New Roman" pitchFamily="18" charset="0"/>
                <a:cs typeface="Times New Roman" pitchFamily="18" charset="0"/>
              </a:rPr>
              <a:t>составляется список первичной группы риска </a:t>
            </a:r>
            <a:r>
              <a:rPr lang="ru-RU" sz="3200" dirty="0" smtClean="0">
                <a:latin typeface="Times New Roman" pitchFamily="18" charset="0"/>
                <a:cs typeface="Times New Roman" pitchFamily="18" charset="0"/>
              </a:rPr>
              <a:t>вовлечения </a:t>
            </a:r>
            <a:r>
              <a:rPr lang="ru-RU" sz="3200" dirty="0">
                <a:latin typeface="Times New Roman" pitchFamily="18" charset="0"/>
                <a:cs typeface="Times New Roman" pitchFamily="18" charset="0"/>
              </a:rPr>
              <a:t>обучающихся в </a:t>
            </a:r>
            <a:r>
              <a:rPr lang="ru-RU" sz="3200" dirty="0" err="1">
                <a:latin typeface="Times New Roman" pitchFamily="18" charset="0"/>
                <a:cs typeface="Times New Roman" pitchFamily="18" charset="0"/>
              </a:rPr>
              <a:t>аддиктивное</a:t>
            </a:r>
            <a:r>
              <a:rPr lang="ru-RU" sz="3200" dirty="0">
                <a:latin typeface="Times New Roman" pitchFamily="18" charset="0"/>
                <a:cs typeface="Times New Roman" pitchFamily="18" charset="0"/>
              </a:rPr>
              <a:t> поведение, формирования зависимости от наркотических и </a:t>
            </a:r>
            <a:r>
              <a:rPr lang="ru-RU" sz="3200" dirty="0" err="1">
                <a:latin typeface="Times New Roman" pitchFamily="18" charset="0"/>
                <a:cs typeface="Times New Roman" pitchFamily="18" charset="0"/>
              </a:rPr>
              <a:t>психоактивных</a:t>
            </a:r>
            <a:r>
              <a:rPr lang="ru-RU" sz="3200" dirty="0">
                <a:latin typeface="Times New Roman" pitchFamily="18" charset="0"/>
                <a:cs typeface="Times New Roman" pitchFamily="18" charset="0"/>
              </a:rPr>
              <a:t> </a:t>
            </a:r>
            <a:r>
              <a:rPr lang="ru-RU" sz="3200" dirty="0" smtClean="0">
                <a:latin typeface="Times New Roman" pitchFamily="18" charset="0"/>
                <a:cs typeface="Times New Roman" pitchFamily="18" charset="0"/>
              </a:rPr>
              <a:t>веществ;</a:t>
            </a:r>
          </a:p>
          <a:p>
            <a:pPr marL="681228" indent="-571500">
              <a:buFont typeface="+mj-lt"/>
              <a:buAutoNum type="romanUcPeriod"/>
            </a:pPr>
            <a:r>
              <a:rPr lang="ru-RU" sz="3200" dirty="0" smtClean="0">
                <a:latin typeface="Times New Roman" pitchFamily="18" charset="0"/>
                <a:cs typeface="Times New Roman" pitchFamily="18" charset="0"/>
              </a:rPr>
              <a:t> проводится вторичная диагностика обучающихся попавших в первичную группу риска(педагогом-психологом, классным руководителем и т.д.); </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22782194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85720" y="1844824"/>
            <a:ext cx="8643998" cy="4162467"/>
          </a:xfrm>
        </p:spPr>
        <p:txBody>
          <a:bodyPr/>
          <a:lstStyle/>
          <a:p>
            <a:pPr marL="624078" indent="-514350">
              <a:buFont typeface="+mj-lt"/>
              <a:buAutoNum type="arabicParenR"/>
            </a:pPr>
            <a:r>
              <a:rPr lang="ru-RU" sz="3200" dirty="0" smtClean="0">
                <a:latin typeface="Times New Roman" pitchFamily="18" charset="0"/>
                <a:cs typeface="Times New Roman" pitchFamily="18" charset="0"/>
              </a:rPr>
              <a:t>Результаты диагностики педагога-психолога;</a:t>
            </a:r>
          </a:p>
          <a:p>
            <a:pPr marL="624078" indent="-514350">
              <a:buFont typeface="+mj-lt"/>
              <a:buAutoNum type="arabicParenR"/>
            </a:pPr>
            <a:r>
              <a:rPr lang="ru-RU" sz="3200" dirty="0" smtClean="0">
                <a:latin typeface="Times New Roman" pitchFamily="18" charset="0"/>
                <a:cs typeface="Times New Roman" pitchFamily="18" charset="0"/>
              </a:rPr>
              <a:t>Характеристика на обучающегося- классный руководитель;</a:t>
            </a:r>
          </a:p>
          <a:p>
            <a:pPr marL="624078" indent="-514350">
              <a:buFont typeface="+mj-lt"/>
              <a:buAutoNum type="arabicParenR"/>
            </a:pPr>
            <a:r>
              <a:rPr lang="ru-RU" sz="3200" dirty="0" smtClean="0">
                <a:latin typeface="Times New Roman" pitchFamily="18" charset="0"/>
                <a:cs typeface="Times New Roman" pitchFamily="18" charset="0"/>
              </a:rPr>
              <a:t>Информация о семье: социальный паспорт, акт ЖБУ- классный руководитель, социальный педагог, завуч</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188640"/>
            <a:ext cx="8229600" cy="1440160"/>
          </a:xfrm>
        </p:spPr>
        <p:txBody>
          <a:bodyPr>
            <a:noAutofit/>
          </a:bodyPr>
          <a:lstStyle/>
          <a:p>
            <a:pPr algn="ctr"/>
            <a:r>
              <a:rPr lang="ru-RU" sz="3200" dirty="0" smtClean="0"/>
              <a:t> </a:t>
            </a:r>
            <a:r>
              <a:rPr lang="ru-RU" sz="3200" dirty="0" smtClean="0">
                <a:latin typeface="Times New Roman" pitchFamily="18" charset="0"/>
                <a:cs typeface="Times New Roman" pitchFamily="18" charset="0"/>
              </a:rPr>
              <a:t>Личное дело на обучающегося, попавшего  в первичный список группы риска по результатам ЕМ СПТ</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329995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57158" y="428604"/>
            <a:ext cx="842968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Проблема профилактики и раннего выявления зависимых форм поведения у школьников и молодежи является приоритетной для региональной системы образования. В сохранении здоровья подрастающего поколения в равной степени заинтересованы и семья, и социум.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Считается, что действенным механизмом ранней профилактики немедицинского потребления наркотических средств и психотропных веществ среди молодежи остается ежегодное социально-психологическое тестирование лиц, обучающихся в общеобразовательных организациях и профессиональных образовательных организациях.</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ru-RU" sz="2000" dirty="0" smtClean="0">
              <a:solidFill>
                <a:srgbClr val="000000"/>
              </a:solidFill>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ru-RU" sz="2000" dirty="0" smtClean="0">
              <a:solidFill>
                <a:srgbClr val="000000"/>
              </a:solidFill>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ru-RU" sz="2000" dirty="0" smtClean="0">
              <a:solidFill>
                <a:srgbClr val="000000"/>
              </a:solidFill>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ru-RU" sz="2000" dirty="0" smtClean="0">
              <a:solidFill>
                <a:srgbClr val="000000"/>
              </a:solidFill>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2" name="Rectangle 2"/>
          <p:cNvSpPr>
            <a:spLocks noChangeArrowheads="1"/>
          </p:cNvSpPr>
          <p:nvPr/>
        </p:nvSpPr>
        <p:spPr bwMode="auto">
          <a:xfrm>
            <a:off x="428596" y="3571876"/>
            <a:ext cx="8429684"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соответствии с действующими приказами с сентября  по ноябрь 2021 года в Республике Дагестан на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онлайн</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платформе было организовано очередное ежегодное социально-психологическое тестирование (СПТ).</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Хотелось бы подчеркнуть  следующие  аспекты: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тестирование в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онлайн-формате</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проводится в республике уже третий год;</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каждый год для проведения тестирования определяются региональные нормы; </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476672"/>
            <a:ext cx="8229600" cy="5530619"/>
          </a:xfrm>
        </p:spPr>
        <p:txBody>
          <a:bodyPr>
            <a:normAutofit/>
          </a:bodyPr>
          <a:lstStyle/>
          <a:p>
            <a:pPr marL="109728" indent="0">
              <a:buNone/>
            </a:pPr>
            <a:r>
              <a:rPr lang="ru-RU" dirty="0"/>
              <a:t/>
            </a:r>
            <a:br>
              <a:rPr lang="ru-RU" dirty="0"/>
            </a:br>
            <a:r>
              <a:rPr lang="ru-RU" sz="4000" dirty="0">
                <a:latin typeface="Times New Roman" pitchFamily="18" charset="0"/>
                <a:cs typeface="Times New Roman" pitchFamily="18" charset="0"/>
              </a:rPr>
              <a:t>По результатам проведенной </a:t>
            </a:r>
            <a:r>
              <a:rPr lang="ru-RU" sz="4000" dirty="0" smtClean="0">
                <a:latin typeface="Times New Roman" pitchFamily="18" charset="0"/>
                <a:cs typeface="Times New Roman" pitchFamily="18" charset="0"/>
              </a:rPr>
              <a:t>работы на </a:t>
            </a:r>
            <a:r>
              <a:rPr lang="ru-RU" sz="4000" dirty="0" err="1" smtClean="0">
                <a:latin typeface="Times New Roman" pitchFamily="18" charset="0"/>
                <a:cs typeface="Times New Roman" pitchFamily="18" charset="0"/>
              </a:rPr>
              <a:t>ППк</a:t>
            </a:r>
            <a:r>
              <a:rPr lang="ru-RU" sz="4000" dirty="0" smtClean="0">
                <a:latin typeface="Times New Roman" pitchFamily="18" charset="0"/>
                <a:cs typeface="Times New Roman" pitchFamily="18" charset="0"/>
              </a:rPr>
              <a:t>/совете профилактики </a:t>
            </a:r>
            <a:r>
              <a:rPr lang="ru-RU" sz="4000" dirty="0">
                <a:latin typeface="Times New Roman" pitchFamily="18" charset="0"/>
                <a:cs typeface="Times New Roman" pitchFamily="18" charset="0"/>
              </a:rPr>
              <a:t>утверждается список обучающихся группы риска, склонных к немедицинскому </a:t>
            </a:r>
            <a:br>
              <a:rPr lang="ru-RU" sz="4000" dirty="0">
                <a:latin typeface="Times New Roman" pitchFamily="18" charset="0"/>
                <a:cs typeface="Times New Roman" pitchFamily="18" charset="0"/>
              </a:rPr>
            </a:br>
            <a:r>
              <a:rPr lang="ru-RU" sz="4000" dirty="0">
                <a:latin typeface="Times New Roman" pitchFamily="18" charset="0"/>
                <a:cs typeface="Times New Roman" pitchFamily="18" charset="0"/>
              </a:rPr>
              <a:t> употреблению </a:t>
            </a:r>
            <a:r>
              <a:rPr lang="ru-RU" sz="4000" dirty="0" err="1">
                <a:latin typeface="Times New Roman" pitchFamily="18" charset="0"/>
                <a:cs typeface="Times New Roman" pitchFamily="18" charset="0"/>
              </a:rPr>
              <a:t>психоактивных</a:t>
            </a:r>
            <a:r>
              <a:rPr lang="ru-RU" sz="4000" dirty="0">
                <a:latin typeface="Times New Roman" pitchFamily="18" charset="0"/>
                <a:cs typeface="Times New Roman" pitchFamily="18" charset="0"/>
              </a:rPr>
              <a:t> веществ, формированию наркотической зависимости</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260648"/>
            <a:ext cx="8229600" cy="504056"/>
          </a:xfrm>
        </p:spPr>
        <p:txBody>
          <a:bodyPr>
            <a:normAutofit fontScale="90000"/>
          </a:bodyPr>
          <a:lstStyle/>
          <a:p>
            <a:pPr algn="just"/>
            <a:r>
              <a:rPr lang="ru-RU" dirty="0" smtClean="0"/>
              <a:t/>
            </a:r>
            <a:br>
              <a:rPr lang="ru-RU" dirty="0" smtClean="0"/>
            </a:br>
            <a:endParaRPr lang="ru-RU" dirty="0">
              <a:solidFill>
                <a:schemeClr val="tx1"/>
              </a:solidFill>
            </a:endParaRPr>
          </a:p>
        </p:txBody>
      </p:sp>
    </p:spTree>
    <p:extLst>
      <p:ext uri="{BB962C8B-B14F-4D97-AF65-F5344CB8AC3E}">
        <p14:creationId xmlns:p14="http://schemas.microsoft.com/office/powerpoint/2010/main" xmlns="" val="3139740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692696"/>
            <a:ext cx="8363272" cy="5616624"/>
          </a:xfrm>
        </p:spPr>
        <p:txBody>
          <a:bodyPr>
            <a:noAutofit/>
          </a:bodyPr>
          <a:lstStyle/>
          <a:p>
            <a:pPr marL="109728" indent="0" algn="r">
              <a:buNone/>
            </a:pPr>
            <a:r>
              <a:rPr lang="ru-RU" sz="1600" b="1" dirty="0">
                <a:latin typeface="Times New Roman" pitchFamily="18" charset="0"/>
                <a:cs typeface="Times New Roman" pitchFamily="18" charset="0"/>
              </a:rPr>
              <a:t> «Утверждаю»</a:t>
            </a:r>
            <a:endParaRPr lang="ru-RU" sz="1600" dirty="0">
              <a:latin typeface="Times New Roman" pitchFamily="18" charset="0"/>
              <a:cs typeface="Times New Roman" pitchFamily="18" charset="0"/>
            </a:endParaRPr>
          </a:p>
          <a:p>
            <a:pPr marL="109728" indent="0" algn="r">
              <a:buNone/>
            </a:pPr>
            <a:r>
              <a:rPr lang="ru-RU" sz="1600" b="1" dirty="0" smtClean="0">
                <a:latin typeface="Times New Roman" pitchFamily="18" charset="0"/>
                <a:cs typeface="Times New Roman" pitchFamily="18" charset="0"/>
              </a:rPr>
              <a:t>ФИО </a:t>
            </a:r>
            <a:endParaRPr lang="ru-RU" sz="1600" dirty="0">
              <a:latin typeface="Times New Roman" pitchFamily="18" charset="0"/>
              <a:cs typeface="Times New Roman" pitchFamily="18" charset="0"/>
            </a:endParaRPr>
          </a:p>
          <a:p>
            <a:pPr marL="109728" indent="0" algn="r">
              <a:buNone/>
            </a:pPr>
            <a:r>
              <a:rPr lang="ru-RU" sz="1600" b="1" dirty="0">
                <a:latin typeface="Times New Roman" pitchFamily="18" charset="0"/>
                <a:cs typeface="Times New Roman" pitchFamily="18" charset="0"/>
              </a:rPr>
              <a:t>директор </a:t>
            </a:r>
            <a:r>
              <a:rPr lang="ru-RU" sz="1600" b="1" dirty="0" smtClean="0">
                <a:latin typeface="Times New Roman" pitchFamily="18" charset="0"/>
                <a:cs typeface="Times New Roman" pitchFamily="18" charset="0"/>
              </a:rPr>
              <a:t>    МБОУ СОШ район/город</a:t>
            </a:r>
            <a:endParaRPr lang="ru-RU" sz="1600" dirty="0">
              <a:latin typeface="Times New Roman" pitchFamily="18" charset="0"/>
              <a:cs typeface="Times New Roman" pitchFamily="18" charset="0"/>
            </a:endParaRPr>
          </a:p>
          <a:p>
            <a:pPr marL="109728" indent="0" algn="r">
              <a:buNone/>
            </a:pPr>
            <a:r>
              <a:rPr lang="ru-RU" sz="1600" b="1" dirty="0" smtClean="0">
                <a:latin typeface="Times New Roman" pitchFamily="18" charset="0"/>
                <a:cs typeface="Times New Roman" pitchFamily="18" charset="0"/>
              </a:rPr>
              <a:t>_________________________________</a:t>
            </a:r>
            <a:endParaRPr lang="ru-RU" sz="1600" dirty="0">
              <a:latin typeface="Times New Roman" pitchFamily="18" charset="0"/>
              <a:cs typeface="Times New Roman" pitchFamily="18" charset="0"/>
            </a:endParaRPr>
          </a:p>
          <a:p>
            <a:pPr marL="109728" indent="0" algn="r">
              <a:buNone/>
            </a:pPr>
            <a:r>
              <a:rPr lang="ru-RU" sz="1600" b="1" dirty="0">
                <a:latin typeface="Times New Roman" pitchFamily="18" charset="0"/>
                <a:cs typeface="Times New Roman" pitchFamily="18" charset="0"/>
              </a:rPr>
              <a:t>«___» ____________________</a:t>
            </a:r>
            <a:r>
              <a:rPr lang="ru-RU" sz="1600" dirty="0" smtClean="0">
                <a:latin typeface="Times New Roman" pitchFamily="18" charset="0"/>
                <a:cs typeface="Times New Roman" pitchFamily="18" charset="0"/>
              </a:rPr>
              <a:t>2022 </a:t>
            </a:r>
            <a:r>
              <a:rPr lang="ru-RU" sz="1600" dirty="0">
                <a:latin typeface="Times New Roman" pitchFamily="18" charset="0"/>
                <a:cs typeface="Times New Roman" pitchFamily="18" charset="0"/>
              </a:rPr>
              <a:t>год</a:t>
            </a:r>
          </a:p>
          <a:p>
            <a:pPr marL="109728" indent="0">
              <a:buNone/>
            </a:pPr>
            <a:r>
              <a:rPr lang="ru-RU" sz="1600" b="1" dirty="0">
                <a:latin typeface="Times New Roman" pitchFamily="18" charset="0"/>
                <a:cs typeface="Times New Roman" pitchFamily="18" charset="0"/>
              </a:rPr>
              <a:t> </a:t>
            </a:r>
            <a:endParaRPr lang="ru-RU" sz="3600" dirty="0">
              <a:latin typeface="Times New Roman" pitchFamily="18" charset="0"/>
              <a:cs typeface="Times New Roman" pitchFamily="18" charset="0"/>
            </a:endParaRPr>
          </a:p>
          <a:p>
            <a:pPr marL="109728" indent="0" algn="ctr">
              <a:buNone/>
            </a:pPr>
            <a:r>
              <a:rPr lang="ru-RU" sz="2000" b="1" dirty="0">
                <a:latin typeface="Times New Roman" pitchFamily="18" charset="0"/>
                <a:cs typeface="Times New Roman" pitchFamily="18" charset="0"/>
              </a:rPr>
              <a:t>Программа индивидуальной  профилактической работы с </a:t>
            </a:r>
            <a:r>
              <a:rPr lang="ru-RU" sz="2000" b="1" dirty="0" smtClean="0">
                <a:latin typeface="Times New Roman" pitchFamily="18" charset="0"/>
                <a:cs typeface="Times New Roman" pitchFamily="18" charset="0"/>
              </a:rPr>
              <a:t>несовершеннолетним: </a:t>
            </a:r>
            <a:endParaRPr lang="ru-RU" sz="2000" dirty="0">
              <a:latin typeface="Times New Roman" pitchFamily="18" charset="0"/>
              <a:cs typeface="Times New Roman" pitchFamily="18" charset="0"/>
            </a:endParaRPr>
          </a:p>
          <a:p>
            <a:pPr marL="109728" indent="0">
              <a:buNone/>
            </a:pPr>
            <a:r>
              <a:rPr lang="ru-RU" sz="2000" u="sng" dirty="0" smtClean="0">
                <a:latin typeface="Times New Roman" pitchFamily="18" charset="0"/>
                <a:cs typeface="Times New Roman" pitchFamily="18" charset="0"/>
              </a:rPr>
              <a:t>ФИО ,                       </a:t>
            </a:r>
            <a:r>
              <a:rPr lang="ru-RU" sz="2000" u="sng" dirty="0">
                <a:latin typeface="Times New Roman" pitchFamily="18" charset="0"/>
                <a:cs typeface="Times New Roman" pitchFamily="18" charset="0"/>
              </a:rPr>
              <a:t>г.р.</a:t>
            </a:r>
            <a:endParaRPr lang="ru-RU" sz="2000" dirty="0">
              <a:latin typeface="Times New Roman" pitchFamily="18" charset="0"/>
              <a:cs typeface="Times New Roman" pitchFamily="18" charset="0"/>
            </a:endParaRPr>
          </a:p>
          <a:p>
            <a:pPr marL="109728" indent="0">
              <a:buNone/>
            </a:pPr>
            <a:r>
              <a:rPr lang="ru-RU" sz="2000" b="1" dirty="0">
                <a:latin typeface="Times New Roman" pitchFamily="18" charset="0"/>
                <a:cs typeface="Times New Roman" pitchFamily="18" charset="0"/>
              </a:rPr>
              <a:t>Домашний адрес:</a:t>
            </a:r>
            <a:r>
              <a:rPr lang="ru-RU" sz="2000" dirty="0">
                <a:latin typeface="Times New Roman" pitchFamily="18" charset="0"/>
                <a:cs typeface="Times New Roman" pitchFamily="18" charset="0"/>
              </a:rPr>
              <a:t> </a:t>
            </a:r>
            <a:r>
              <a:rPr lang="ru-RU" sz="2000" u="sng" dirty="0">
                <a:latin typeface="Times New Roman" pitchFamily="18" charset="0"/>
                <a:cs typeface="Times New Roman" pitchFamily="18" charset="0"/>
              </a:rPr>
              <a:t>  </a:t>
            </a:r>
            <a:r>
              <a:rPr lang="ru-RU" sz="2000" u="sng"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pPr marL="109728" indent="0">
              <a:buNone/>
            </a:pPr>
            <a:r>
              <a:rPr lang="ru-RU" sz="2000" b="1" u="sng" dirty="0">
                <a:latin typeface="Times New Roman" pitchFamily="18" charset="0"/>
                <a:cs typeface="Times New Roman" pitchFamily="18" charset="0"/>
              </a:rPr>
              <a:t>Место обучения, класс:</a:t>
            </a:r>
            <a:r>
              <a:rPr lang="ru-RU" sz="2000" u="sng" dirty="0">
                <a:latin typeface="Times New Roman" pitchFamily="18" charset="0"/>
                <a:cs typeface="Times New Roman" pitchFamily="18" charset="0"/>
              </a:rPr>
              <a:t> МБОУ </a:t>
            </a:r>
            <a:r>
              <a:rPr lang="ru-RU" sz="2000" u="sng" dirty="0" smtClean="0">
                <a:latin typeface="Times New Roman" pitchFamily="18" charset="0"/>
                <a:cs typeface="Times New Roman" pitchFamily="18" charset="0"/>
              </a:rPr>
              <a:t>  </a:t>
            </a:r>
            <a:r>
              <a:rPr lang="ru-RU" sz="2000" u="sng" dirty="0">
                <a:latin typeface="Times New Roman" pitchFamily="18" charset="0"/>
                <a:cs typeface="Times New Roman" pitchFamily="18" charset="0"/>
              </a:rPr>
              <a:t>СОШ , </a:t>
            </a:r>
            <a:r>
              <a:rPr lang="ru-RU" sz="2000" u="sng" dirty="0" smtClean="0">
                <a:latin typeface="Times New Roman" pitchFamily="18" charset="0"/>
                <a:cs typeface="Times New Roman" pitchFamily="18" charset="0"/>
              </a:rPr>
              <a:t>      </a:t>
            </a:r>
            <a:r>
              <a:rPr lang="ru-RU" sz="2000" u="sng" dirty="0">
                <a:latin typeface="Times New Roman" pitchFamily="18" charset="0"/>
                <a:cs typeface="Times New Roman" pitchFamily="18" charset="0"/>
              </a:rPr>
              <a:t>класс</a:t>
            </a:r>
            <a:endParaRPr lang="ru-RU" sz="2000" dirty="0">
              <a:latin typeface="Times New Roman" pitchFamily="18" charset="0"/>
              <a:cs typeface="Times New Roman" pitchFamily="18" charset="0"/>
            </a:endParaRPr>
          </a:p>
          <a:p>
            <a:pPr marL="109728" indent="0">
              <a:buNone/>
            </a:pPr>
            <a:r>
              <a:rPr lang="ru-RU" sz="2000" b="1" dirty="0">
                <a:latin typeface="Times New Roman" pitchFamily="18" charset="0"/>
                <a:cs typeface="Times New Roman" pitchFamily="18" charset="0"/>
              </a:rPr>
              <a:t>Ф.И.О. родителей (законных представителей</a:t>
            </a:r>
            <a:r>
              <a:rPr lang="ru-RU" sz="2000" b="1" u="sng" dirty="0" smtClean="0">
                <a:latin typeface="Times New Roman" pitchFamily="18" charset="0"/>
                <a:cs typeface="Times New Roman" pitchFamily="18" charset="0"/>
              </a:rPr>
              <a:t>):</a:t>
            </a:r>
            <a:r>
              <a:rPr lang="ru-RU" sz="2000" b="1" dirty="0" smtClean="0">
                <a:latin typeface="Times New Roman" pitchFamily="18" charset="0"/>
                <a:cs typeface="Times New Roman" pitchFamily="18" charset="0"/>
              </a:rPr>
              <a:t> ______________  </a:t>
            </a:r>
            <a:r>
              <a:rPr lang="ru-RU" sz="2000" b="1" u="sng" dirty="0" smtClean="0">
                <a:latin typeface="Times New Roman" pitchFamily="18" charset="0"/>
                <a:cs typeface="Times New Roman" pitchFamily="18" charset="0"/>
              </a:rPr>
              <a:t>                  </a:t>
            </a:r>
          </a:p>
          <a:p>
            <a:pPr marL="109728" indent="0">
              <a:buNone/>
            </a:pPr>
            <a:r>
              <a:rPr lang="ru-RU" sz="2000" b="1" dirty="0" smtClean="0">
                <a:latin typeface="Times New Roman" pitchFamily="18" charset="0"/>
                <a:cs typeface="Times New Roman" pitchFamily="18" charset="0"/>
              </a:rPr>
              <a:t>Статус семьи_____________</a:t>
            </a:r>
          </a:p>
          <a:p>
            <a:pPr marL="109728" indent="0">
              <a:buNone/>
            </a:pPr>
            <a:r>
              <a:rPr lang="ru-RU" sz="2000" b="1" dirty="0" smtClean="0">
                <a:latin typeface="Times New Roman" pitchFamily="18" charset="0"/>
                <a:cs typeface="Times New Roman" pitchFamily="18" charset="0"/>
              </a:rPr>
              <a:t>Причина: </a:t>
            </a:r>
            <a:r>
              <a:rPr lang="ru-RU" sz="2000" u="sng" dirty="0" smtClean="0">
                <a:latin typeface="Times New Roman" pitchFamily="18" charset="0"/>
                <a:cs typeface="Times New Roman" pitchFamily="18" charset="0"/>
              </a:rPr>
              <a:t>употребление, СК (склонность к риску), ПО, ПР</a:t>
            </a:r>
          </a:p>
          <a:p>
            <a:pPr marL="109728" indent="0">
              <a:buNone/>
            </a:pPr>
            <a:r>
              <a:rPr lang="ru-RU" sz="2000" u="sng" dirty="0" smtClean="0">
                <a:latin typeface="Times New Roman" pitchFamily="18" charset="0"/>
                <a:cs typeface="Times New Roman" pitchFamily="18" charset="0"/>
              </a:rPr>
              <a:t>Постановление </a:t>
            </a:r>
            <a:r>
              <a:rPr lang="ru-RU" sz="2000" u="sng" dirty="0" err="1" smtClean="0">
                <a:latin typeface="Times New Roman" pitchFamily="18" charset="0"/>
                <a:cs typeface="Times New Roman" pitchFamily="18" charset="0"/>
              </a:rPr>
              <a:t>КДНиЗП</a:t>
            </a:r>
            <a:r>
              <a:rPr lang="ru-RU" sz="2000" u="sng" dirty="0" smtClean="0">
                <a:latin typeface="Times New Roman" pitchFamily="18" charset="0"/>
                <a:cs typeface="Times New Roman" pitchFamily="18" charset="0"/>
              </a:rPr>
              <a:t> от ______ № ___</a:t>
            </a:r>
            <a:endParaRPr lang="ru-RU" sz="4000" u="sng" dirty="0" smtClean="0">
              <a:latin typeface="Times New Roman" pitchFamily="18" charset="0"/>
              <a:cs typeface="Times New Roman" pitchFamily="18" charset="0"/>
            </a:endParaRPr>
          </a:p>
        </p:txBody>
      </p:sp>
      <p:sp>
        <p:nvSpPr>
          <p:cNvPr id="3" name="Заголовок 2"/>
          <p:cNvSpPr>
            <a:spLocks noGrp="1"/>
          </p:cNvSpPr>
          <p:nvPr>
            <p:ph type="title"/>
          </p:nvPr>
        </p:nvSpPr>
        <p:spPr>
          <a:xfrm>
            <a:off x="179512" y="116632"/>
            <a:ext cx="8856984" cy="576064"/>
          </a:xfrm>
        </p:spPr>
        <p:txBody>
          <a:bodyPr>
            <a:noAutofit/>
          </a:bodyPr>
          <a:lstStyle/>
          <a:p>
            <a:r>
              <a:rPr lang="ru-RU" sz="2000" dirty="0" smtClean="0">
                <a:latin typeface="Times New Roman" pitchFamily="18" charset="0"/>
                <a:cs typeface="Times New Roman" pitchFamily="18" charset="0"/>
              </a:rPr>
              <a:t>На всех детей по утвержденному списку, составляется ИПР, ИКПР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225518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620688"/>
            <a:ext cx="8229600" cy="5386603"/>
          </a:xfrm>
        </p:spPr>
        <p:txBody>
          <a:bodyPr>
            <a:normAutofit fontScale="70000" lnSpcReduction="20000"/>
          </a:bodyPr>
          <a:lstStyle/>
          <a:p>
            <a:pPr marL="109728" indent="0" algn="just">
              <a:buNone/>
            </a:pPr>
            <a:r>
              <a:rPr lang="ru-RU" sz="2800" b="1" dirty="0">
                <a:latin typeface="Times New Roman" pitchFamily="18" charset="0"/>
                <a:cs typeface="Times New Roman" pitchFamily="18" charset="0"/>
              </a:rPr>
              <a:t>Цель: </a:t>
            </a:r>
            <a:r>
              <a:rPr lang="ru-RU" sz="3300" dirty="0">
                <a:latin typeface="Times New Roman" pitchFamily="18" charset="0"/>
                <a:cs typeface="Times New Roman" pitchFamily="18" charset="0"/>
              </a:rPr>
              <a:t>профилактика употребления /развитие ценностного отношения к себе и своему здоровью/формирование активной жизненной позиции подростка</a:t>
            </a:r>
            <a:r>
              <a:rPr lang="ru-RU" sz="3300" dirty="0" smtClean="0">
                <a:latin typeface="Times New Roman" pitchFamily="18" charset="0"/>
                <a:cs typeface="Times New Roman" pitchFamily="18" charset="0"/>
              </a:rPr>
              <a:t>,</a:t>
            </a:r>
            <a:r>
              <a:rPr lang="ru-RU" sz="3300" dirty="0">
                <a:latin typeface="Times New Roman" pitchFamily="18" charset="0"/>
                <a:cs typeface="Times New Roman" pitchFamily="18" charset="0"/>
              </a:rPr>
              <a:t> </a:t>
            </a:r>
            <a:r>
              <a:rPr lang="ru-RU" sz="3300" dirty="0" smtClean="0">
                <a:latin typeface="Times New Roman" pitchFamily="18" charset="0"/>
                <a:cs typeface="Times New Roman" pitchFamily="18" charset="0"/>
              </a:rPr>
              <a:t>оказание </a:t>
            </a:r>
            <a:r>
              <a:rPr lang="ru-RU" sz="3300" dirty="0">
                <a:latin typeface="Times New Roman" pitchFamily="18" charset="0"/>
                <a:cs typeface="Times New Roman" pitchFamily="18" charset="0"/>
              </a:rPr>
              <a:t>психологической помощи учащимся «группы риска</a:t>
            </a:r>
            <a:r>
              <a:rPr lang="ru-RU" sz="3300" dirty="0" smtClean="0">
                <a:latin typeface="Times New Roman" pitchFamily="18" charset="0"/>
                <a:cs typeface="Times New Roman" pitchFamily="18" charset="0"/>
              </a:rPr>
              <a:t>», нормализация </a:t>
            </a:r>
            <a:r>
              <a:rPr lang="ru-RU" sz="3300" dirty="0">
                <a:latin typeface="Times New Roman" pitchFamily="18" charset="0"/>
                <a:cs typeface="Times New Roman" pitchFamily="18" charset="0"/>
              </a:rPr>
              <a:t>и регуляция взаимоотношений </a:t>
            </a:r>
            <a:r>
              <a:rPr lang="ru-RU" sz="3300" dirty="0" smtClean="0">
                <a:latin typeface="Times New Roman" pitchFamily="18" charset="0"/>
                <a:cs typeface="Times New Roman" pitchFamily="18" charset="0"/>
              </a:rPr>
              <a:t>педагогов </a:t>
            </a:r>
            <a:r>
              <a:rPr lang="ru-RU" sz="3300" dirty="0">
                <a:latin typeface="Times New Roman" pitchFamily="18" charset="0"/>
                <a:cs typeface="Times New Roman" pitchFamily="18" charset="0"/>
              </a:rPr>
              <a:t>и </a:t>
            </a:r>
            <a:r>
              <a:rPr lang="ru-RU" sz="3300" dirty="0" smtClean="0">
                <a:latin typeface="Times New Roman" pitchFamily="18" charset="0"/>
                <a:cs typeface="Times New Roman" pitchFamily="18" charset="0"/>
              </a:rPr>
              <a:t>обучающегося, </a:t>
            </a:r>
            <a:endParaRPr lang="ru-RU" sz="3300" dirty="0">
              <a:latin typeface="Times New Roman" pitchFamily="18" charset="0"/>
              <a:cs typeface="Times New Roman" pitchFamily="18" charset="0"/>
            </a:endParaRPr>
          </a:p>
          <a:p>
            <a:pPr marL="109728" indent="0" algn="just">
              <a:buNone/>
            </a:pPr>
            <a:r>
              <a:rPr lang="ru-RU" sz="2800" b="1" dirty="0">
                <a:latin typeface="Times New Roman" pitchFamily="18" charset="0"/>
                <a:cs typeface="Times New Roman" pitchFamily="18" charset="0"/>
              </a:rPr>
              <a:t>Задачи: </a:t>
            </a:r>
            <a:r>
              <a:rPr lang="ru-RU" sz="2800" dirty="0">
                <a:latin typeface="Times New Roman" pitchFamily="18" charset="0"/>
                <a:cs typeface="Times New Roman" pitchFamily="18" charset="0"/>
              </a:rPr>
              <a:t>развитие навыков саморегуляции и контроля поведения, нормализация нервно-психического состояния, стабилизация эмоционального состояния, реабилитация образа Я после алкогольного опьянения, коррекция самооценки, снижение уровня тревожности, вовлечение во внеклассные/общешкольные  мероприятия, социализация в детском коллективе, организация досуговой деятельности, формирование доверия к окружающим через принятие себя; устранение психологических барьеров на пути развития подростков;  нормализация межличностных отношений;  профилактика и коррекция отклонений в интеллектуальном и личностном </a:t>
            </a:r>
            <a:r>
              <a:rPr lang="ru-RU" sz="2800" dirty="0" smtClean="0">
                <a:latin typeface="Times New Roman" pitchFamily="18" charset="0"/>
                <a:cs typeface="Times New Roman" pitchFamily="18" charset="0"/>
              </a:rPr>
              <a:t>развитии;</a:t>
            </a:r>
            <a:endParaRPr lang="ru-RU" sz="2800" dirty="0">
              <a:latin typeface="Times New Roman" pitchFamily="18" charset="0"/>
              <a:cs typeface="Times New Roman" pitchFamily="18" charset="0"/>
            </a:endParaRPr>
          </a:p>
          <a:p>
            <a:pPr marL="109728" indent="0" algn="just">
              <a:buNone/>
            </a:pPr>
            <a:r>
              <a:rPr lang="ru-RU" sz="2800" dirty="0" smtClean="0">
                <a:latin typeface="Times New Roman" pitchFamily="18" charset="0"/>
                <a:cs typeface="Times New Roman" pitchFamily="18" charset="0"/>
              </a:rPr>
              <a:t>просвещение </a:t>
            </a:r>
            <a:r>
              <a:rPr lang="ru-RU" sz="2800" dirty="0">
                <a:latin typeface="Times New Roman" pitchFamily="18" charset="0"/>
                <a:cs typeface="Times New Roman" pitchFamily="18" charset="0"/>
              </a:rPr>
              <a:t>родителей  по вопросу особенностей подросткового возраста, коррекция детско-родительских отношений,</a:t>
            </a:r>
            <a:r>
              <a:rPr lang="ru-RU" sz="2900" dirty="0">
                <a:latin typeface="Times New Roman" pitchFamily="18" charset="0"/>
                <a:cs typeface="Times New Roman" pitchFamily="18" charset="0"/>
              </a:rPr>
              <a:t> стимулировать их интерес к школьной жизни, сделать их участниками различных </a:t>
            </a:r>
            <a:r>
              <a:rPr lang="ru-RU" sz="2900" dirty="0" smtClean="0">
                <a:latin typeface="Times New Roman" pitchFamily="18" charset="0"/>
                <a:cs typeface="Times New Roman" pitchFamily="18" charset="0"/>
              </a:rPr>
              <a:t>мероприятий, </a:t>
            </a:r>
            <a:r>
              <a:rPr lang="ru-RU" sz="2800" dirty="0">
                <a:latin typeface="Times New Roman" pitchFamily="18" charset="0"/>
                <a:cs typeface="Times New Roman" pitchFamily="18" charset="0"/>
              </a:rPr>
              <a:t>организация досуговой деятельности;</a:t>
            </a:r>
          </a:p>
          <a:p>
            <a:pPr marL="109728" indent="0" algn="just">
              <a:buNone/>
            </a:pPr>
            <a:r>
              <a:rPr lang="ru-RU" b="1" dirty="0">
                <a:latin typeface="Times New Roman" pitchFamily="18" charset="0"/>
                <a:cs typeface="Times New Roman" pitchFamily="18" charset="0"/>
              </a:rPr>
              <a:t>Сроки:</a:t>
            </a:r>
            <a:endParaRPr lang="ru-RU"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3540329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908720"/>
            <a:ext cx="8401080" cy="5163486"/>
          </a:xfrm>
        </p:spPr>
        <p:txBody>
          <a:bodyPr>
            <a:normAutofit fontScale="62500" lnSpcReduction="20000"/>
          </a:bodyPr>
          <a:lstStyle/>
          <a:p>
            <a:pPr marL="109728" indent="0" algn="just">
              <a:buNone/>
            </a:pPr>
            <a:r>
              <a:rPr lang="ru-RU" sz="3000" dirty="0" smtClean="0">
                <a:latin typeface="Times New Roman" pitchFamily="18" charset="0"/>
                <a:cs typeface="Times New Roman" pitchFamily="18" charset="0"/>
              </a:rPr>
              <a:t>установить </a:t>
            </a:r>
            <a:r>
              <a:rPr lang="ru-RU" sz="3000" dirty="0">
                <a:latin typeface="Times New Roman" pitchFamily="18" charset="0"/>
                <a:cs typeface="Times New Roman" pitchFamily="18" charset="0"/>
              </a:rPr>
              <a:t>статус педагогически запущенного ученика и ученика из неблагополучной семьи в классном коллективе, характер взаимоотношений с ними одноклассников (путем наблюдения, социометрических измерений и анкетирования), наметить способы их улучшения;</a:t>
            </a:r>
          </a:p>
          <a:p>
            <a:pPr marL="109728" indent="0" algn="just">
              <a:buNone/>
            </a:pPr>
            <a:r>
              <a:rPr lang="ru-RU" sz="3000" dirty="0">
                <a:latin typeface="Times New Roman" pitchFamily="18" charset="0"/>
                <a:cs typeface="Times New Roman" pitchFamily="18" charset="0"/>
              </a:rPr>
              <a:t>изучить интересы, склонности и способности такого ученика с целью возможного включения его во внеурочную кружковую, спортивную, общественно-полезную деятельность;</a:t>
            </a:r>
          </a:p>
          <a:p>
            <a:pPr marL="109728" indent="0" algn="just">
              <a:buNone/>
            </a:pPr>
            <a:r>
              <a:rPr lang="ru-RU" sz="3000" dirty="0">
                <a:latin typeface="Times New Roman" pitchFamily="18" charset="0"/>
                <a:cs typeface="Times New Roman" pitchFamily="18" charset="0"/>
              </a:rPr>
              <a:t>установить: входят ли педагогически </a:t>
            </a:r>
            <a:r>
              <a:rPr lang="ru-RU" sz="3000" dirty="0" smtClean="0">
                <a:latin typeface="Times New Roman" pitchFamily="18" charset="0"/>
                <a:cs typeface="Times New Roman" pitchFamily="18" charset="0"/>
              </a:rPr>
              <a:t> </a:t>
            </a:r>
            <a:r>
              <a:rPr lang="ru-RU" sz="3000" dirty="0">
                <a:latin typeface="Times New Roman" pitchFamily="18" charset="0"/>
                <a:cs typeface="Times New Roman" pitchFamily="18" charset="0"/>
              </a:rPr>
              <a:t>дети в другие группы, компании, объединения; направленность этих групп, характер их влияния на конкретного ученика;</a:t>
            </a:r>
          </a:p>
          <a:p>
            <a:pPr marL="109728" indent="0" algn="just">
              <a:buNone/>
            </a:pPr>
            <a:r>
              <a:rPr lang="ru-RU" sz="3000" dirty="0">
                <a:latin typeface="Times New Roman" pitchFamily="18" charset="0"/>
                <a:cs typeface="Times New Roman" pitchFamily="18" charset="0"/>
              </a:rPr>
              <a:t>ознакомиться с положением ребенка в семье;</a:t>
            </a:r>
          </a:p>
          <a:p>
            <a:pPr marL="109728" indent="0" algn="just">
              <a:buNone/>
            </a:pPr>
            <a:r>
              <a:rPr lang="ru-RU" sz="3000" u="sng" dirty="0">
                <a:latin typeface="Times New Roman" pitchFamily="18" charset="0"/>
                <a:cs typeface="Times New Roman" pitchFamily="18" charset="0"/>
              </a:rPr>
              <a:t>изучить нравственные ориентиры личности, воспитательный потенциала семьи и коллектива;</a:t>
            </a:r>
          </a:p>
          <a:p>
            <a:pPr marL="109728" indent="0" algn="just">
              <a:buNone/>
            </a:pPr>
            <a:r>
              <a:rPr lang="ru-RU" sz="3000" dirty="0">
                <a:latin typeface="Times New Roman" pitchFamily="18" charset="0"/>
                <a:cs typeface="Times New Roman" pitchFamily="18" charset="0"/>
              </a:rPr>
              <a:t>выявить ошибки в постановке задач, выборе методов и форм воспитания.</a:t>
            </a:r>
          </a:p>
          <a:p>
            <a:pPr marL="109728" indent="0" algn="just">
              <a:buNone/>
            </a:pPr>
            <a:r>
              <a:rPr lang="ru-RU" sz="3000" dirty="0" smtClean="0">
                <a:latin typeface="Times New Roman" pitchFamily="18" charset="0"/>
                <a:cs typeface="Times New Roman" pitchFamily="18" charset="0"/>
              </a:rPr>
              <a:t>определение </a:t>
            </a:r>
            <a:r>
              <a:rPr lang="ru-RU" sz="3000" dirty="0">
                <a:latin typeface="Times New Roman" pitchFamily="18" charset="0"/>
                <a:cs typeface="Times New Roman" pitchFamily="18" charset="0"/>
              </a:rPr>
              <a:t>коллективного отношения к окружающим, к себе, к своей семье, к группировкам микрорайона;</a:t>
            </a:r>
          </a:p>
          <a:p>
            <a:pPr marL="109728" indent="0" algn="just">
              <a:buNone/>
            </a:pPr>
            <a:r>
              <a:rPr lang="ru-RU" sz="3000" dirty="0">
                <a:latin typeface="Times New Roman" pitchFamily="18" charset="0"/>
                <a:cs typeface="Times New Roman" pitchFamily="18" charset="0"/>
              </a:rPr>
              <a:t>изучение познавательных интересов, способностей и профессиональных намерений.</a:t>
            </a:r>
          </a:p>
          <a:p>
            <a:endParaRPr lang="ru-RU" dirty="0"/>
          </a:p>
        </p:txBody>
      </p:sp>
      <p:sp>
        <p:nvSpPr>
          <p:cNvPr id="3" name="Заголовок 2"/>
          <p:cNvSpPr>
            <a:spLocks noGrp="1"/>
          </p:cNvSpPr>
          <p:nvPr>
            <p:ph type="title"/>
          </p:nvPr>
        </p:nvSpPr>
        <p:spPr/>
        <p:txBody>
          <a:bodyPr>
            <a:normAutofit fontScale="90000"/>
          </a:bodyPr>
          <a:lstStyle/>
          <a:p>
            <a:pPr algn="ctr"/>
            <a:r>
              <a:rPr lang="ru-RU" sz="2200" dirty="0">
                <a:latin typeface="Times New Roman" pitchFamily="18" charset="0"/>
                <a:cs typeface="Times New Roman" pitchFamily="18" charset="0"/>
              </a:rPr>
              <a:t>Составление классным руководителем индивидуального плана работы с этими детьми.</a:t>
            </a:r>
            <a:r>
              <a:rPr lang="ru-RU" sz="2200" dirty="0"/>
              <a:t/>
            </a:r>
            <a:br>
              <a:rPr lang="ru-RU" sz="2200" dirty="0"/>
            </a:br>
            <a:endParaRPr lang="ru-RU" dirty="0"/>
          </a:p>
        </p:txBody>
      </p:sp>
    </p:spTree>
    <p:extLst>
      <p:ext uri="{BB962C8B-B14F-4D97-AF65-F5344CB8AC3E}">
        <p14:creationId xmlns:p14="http://schemas.microsoft.com/office/powerpoint/2010/main" xmlns="" val="14850963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2204864"/>
            <a:ext cx="8229600" cy="3802427"/>
          </a:xfrm>
        </p:spPr>
        <p:txBody>
          <a:bodyPr>
            <a:normAutofit lnSpcReduction="10000"/>
          </a:bodyPr>
          <a:lstStyle/>
          <a:p>
            <a:pPr marL="109728" indent="0" algn="just">
              <a:buNone/>
            </a:pPr>
            <a:r>
              <a:rPr lang="ru-RU" dirty="0" smtClean="0">
                <a:latin typeface="Times New Roman" pitchFamily="18" charset="0"/>
                <a:cs typeface="Times New Roman" pitchFamily="18" charset="0"/>
              </a:rPr>
              <a:t>- план бесед с обучающимся, подписанный родителем/законным представителем, с отметкой о проведении (дата);</a:t>
            </a:r>
          </a:p>
          <a:p>
            <a:pPr algn="just">
              <a:buFontTx/>
              <a:buChar char="-"/>
            </a:pPr>
            <a:r>
              <a:rPr lang="ru-RU" dirty="0" smtClean="0">
                <a:latin typeface="Times New Roman" pitchFamily="18" charset="0"/>
                <a:cs typeface="Times New Roman" pitchFamily="18" charset="0"/>
              </a:rPr>
              <a:t>характеристики;</a:t>
            </a:r>
          </a:p>
          <a:p>
            <a:pPr algn="just">
              <a:buFontTx/>
              <a:buChar char="-"/>
            </a:pPr>
            <a:r>
              <a:rPr lang="ru-RU" dirty="0">
                <a:latin typeface="Times New Roman" pitchFamily="18" charset="0"/>
                <a:cs typeface="Times New Roman" pitchFamily="18" charset="0"/>
              </a:rPr>
              <a:t>п</a:t>
            </a:r>
            <a:r>
              <a:rPr lang="ru-RU" dirty="0" smtClean="0">
                <a:latin typeface="Times New Roman" pitchFamily="18" charset="0"/>
                <a:cs typeface="Times New Roman" pitchFamily="18" charset="0"/>
              </a:rPr>
              <a:t>ромежуточный мониторинг, результаты индивидуальной диагностики(всех педагогов привлеченных к работе с обучающимся и семьёй);</a:t>
            </a:r>
          </a:p>
          <a:p>
            <a:pPr algn="just">
              <a:buFontTx/>
              <a:buChar char="-"/>
            </a:pPr>
            <a:r>
              <a:rPr lang="ru-RU" dirty="0" smtClean="0">
                <a:latin typeface="Times New Roman" pitchFamily="18" charset="0"/>
                <a:cs typeface="Times New Roman" pitchFamily="18" charset="0"/>
              </a:rPr>
              <a:t>На </a:t>
            </a:r>
            <a:r>
              <a:rPr lang="ru-RU" dirty="0" err="1" smtClean="0">
                <a:latin typeface="Times New Roman" pitchFamily="18" charset="0"/>
                <a:cs typeface="Times New Roman" pitchFamily="18" charset="0"/>
              </a:rPr>
              <a:t>ППк</a:t>
            </a:r>
            <a:r>
              <a:rPr lang="ru-RU" dirty="0">
                <a:latin typeface="Times New Roman" pitchFamily="18" charset="0"/>
                <a:cs typeface="Times New Roman" pitchFamily="18" charset="0"/>
              </a:rPr>
              <a:t>,</a:t>
            </a:r>
            <a:r>
              <a:rPr lang="ru-RU" dirty="0" smtClean="0">
                <a:latin typeface="Times New Roman" pitchFamily="18" charset="0"/>
                <a:cs typeface="Times New Roman" pitchFamily="18" charset="0"/>
              </a:rPr>
              <a:t> при необходимости, проводится коррекция ИПР, ИКПР</a:t>
            </a:r>
          </a:p>
          <a:p>
            <a:pPr>
              <a:buFontTx/>
              <a:buChar char="-"/>
            </a:pPr>
            <a:endParaRPr lang="ru-RU" dirty="0" smtClean="0"/>
          </a:p>
        </p:txBody>
      </p:sp>
      <p:sp>
        <p:nvSpPr>
          <p:cNvPr id="3" name="Заголовок 2"/>
          <p:cNvSpPr>
            <a:spLocks noGrp="1"/>
          </p:cNvSpPr>
          <p:nvPr>
            <p:ph type="title"/>
          </p:nvPr>
        </p:nvSpPr>
        <p:spPr>
          <a:xfrm>
            <a:off x="395536" y="764704"/>
            <a:ext cx="8424936" cy="1354162"/>
          </a:xfrm>
        </p:spPr>
        <p:txBody>
          <a:bodyPr>
            <a:noAutofit/>
          </a:bodyPr>
          <a:lstStyle/>
          <a:p>
            <a:pPr algn="ctr"/>
            <a:r>
              <a:rPr lang="ru-RU" sz="2400" dirty="0" smtClean="0">
                <a:latin typeface="Times New Roman" pitchFamily="18" charset="0"/>
                <a:cs typeface="Times New Roman" pitchFamily="18" charset="0"/>
              </a:rPr>
              <a:t>К ИПР, ИКПР обучающегося раз в квартал/четверть ответственный собирает материалы по проведенной работе, анализ проделанной работы</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02026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xmlns="" val="3155618151"/>
              </p:ext>
            </p:extLst>
          </p:nvPr>
        </p:nvGraphicFramePr>
        <p:xfrm>
          <a:off x="457200" y="1481138"/>
          <a:ext cx="8147248" cy="4469318"/>
        </p:xfrm>
        <a:graphic>
          <a:graphicData uri="http://schemas.openxmlformats.org/drawingml/2006/table">
            <a:tbl>
              <a:tblPr firstRow="1" bandRow="1">
                <a:tableStyleId>{5940675A-B579-460E-94D1-54222C63F5DA}</a:tableStyleId>
              </a:tblPr>
              <a:tblGrid>
                <a:gridCol w="1666528"/>
                <a:gridCol w="4320480"/>
                <a:gridCol w="2160240"/>
              </a:tblGrid>
              <a:tr h="442185">
                <a:tc>
                  <a:txBody>
                    <a:bodyPr/>
                    <a:lstStyle/>
                    <a:p>
                      <a:r>
                        <a:rPr lang="ru-RU" dirty="0" smtClean="0">
                          <a:latin typeface="Times New Roman" pitchFamily="18" charset="0"/>
                          <a:cs typeface="Times New Roman" pitchFamily="18" charset="0"/>
                        </a:rPr>
                        <a:t>дата проведения</a:t>
                      </a:r>
                      <a:endParaRPr lang="ru-RU"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тема</a:t>
                      </a:r>
                      <a:endParaRPr lang="ru-RU"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примечание</a:t>
                      </a:r>
                      <a:endParaRPr lang="ru-RU" dirty="0">
                        <a:latin typeface="Times New Roman" pitchFamily="18" charset="0"/>
                        <a:cs typeface="Times New Roman" pitchFamily="18" charset="0"/>
                      </a:endParaRPr>
                    </a:p>
                  </a:txBody>
                  <a:tcPr/>
                </a:tc>
              </a:tr>
              <a:tr h="1649693">
                <a:tc>
                  <a:txBody>
                    <a:bodyPr/>
                    <a:lstStyle/>
                    <a:p>
                      <a:endParaRPr lang="ru-RU" dirty="0">
                        <a:latin typeface="Times New Roman" pitchFamily="18" charset="0"/>
                        <a:cs typeface="Times New Roman" pitchFamily="18" charset="0"/>
                      </a:endParaRPr>
                    </a:p>
                  </a:txBody>
                  <a:tcPr/>
                </a:tc>
                <a:tc>
                  <a:txBody>
                    <a:bodyPr/>
                    <a:lstStyle/>
                    <a:p>
                      <a:endParaRPr lang="ru-RU"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Форма работы, место, привлечение специалистов служб системы профилактики</a:t>
                      </a:r>
                      <a:endParaRPr lang="ru-RU" dirty="0">
                        <a:latin typeface="Times New Roman" pitchFamily="18" charset="0"/>
                        <a:cs typeface="Times New Roman" pitchFamily="18" charset="0"/>
                      </a:endParaRPr>
                    </a:p>
                  </a:txBody>
                  <a:tcPr/>
                </a:tc>
              </a:tr>
              <a:tr h="442185">
                <a:tc>
                  <a:txBody>
                    <a:bodyPr/>
                    <a:lstStyle/>
                    <a:p>
                      <a:endParaRPr lang="ru-RU" dirty="0">
                        <a:latin typeface="Times New Roman" pitchFamily="18" charset="0"/>
                        <a:cs typeface="Times New Roman" pitchFamily="18" charset="0"/>
                      </a:endParaRPr>
                    </a:p>
                  </a:txBody>
                  <a:tcPr/>
                </a:tc>
                <a:tc>
                  <a:txBody>
                    <a:bodyPr/>
                    <a:lstStyle/>
                    <a:p>
                      <a:endParaRPr lang="ru-RU" dirty="0">
                        <a:latin typeface="Times New Roman" pitchFamily="18" charset="0"/>
                        <a:cs typeface="Times New Roman" pitchFamily="18" charset="0"/>
                      </a:endParaRPr>
                    </a:p>
                  </a:txBody>
                  <a:tcPr/>
                </a:tc>
                <a:tc>
                  <a:txBody>
                    <a:bodyPr/>
                    <a:lstStyle/>
                    <a:p>
                      <a:endParaRPr lang="ru-RU" dirty="0">
                        <a:latin typeface="Times New Roman" pitchFamily="18" charset="0"/>
                        <a:cs typeface="Times New Roman" pitchFamily="18" charset="0"/>
                      </a:endParaRPr>
                    </a:p>
                  </a:txBody>
                  <a:tcPr/>
                </a:tc>
              </a:tr>
              <a:tr h="88437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latin typeface="Times New Roman" pitchFamily="18" charset="0"/>
                          <a:cs typeface="Times New Roman" pitchFamily="18" charset="0"/>
                        </a:rPr>
                        <a:t>С темами, формами работы ознакомлен </a:t>
                      </a:r>
                    </a:p>
                    <a:p>
                      <a:r>
                        <a:rPr lang="ru-RU" dirty="0" smtClean="0">
                          <a:latin typeface="Times New Roman" pitchFamily="18" charset="0"/>
                          <a:cs typeface="Times New Roman" pitchFamily="18" charset="0"/>
                        </a:rPr>
                        <a:t>Подпись родителя/законного</a:t>
                      </a:r>
                      <a:r>
                        <a:rPr lang="ru-RU" baseline="0" dirty="0" smtClean="0">
                          <a:latin typeface="Times New Roman" pitchFamily="18" charset="0"/>
                          <a:cs typeface="Times New Roman" pitchFamily="18" charset="0"/>
                        </a:rPr>
                        <a:t> представителя _______________</a:t>
                      </a:r>
                    </a:p>
                    <a:p>
                      <a:r>
                        <a:rPr lang="ru-RU" baseline="0" dirty="0" smtClean="0">
                          <a:latin typeface="Times New Roman" pitchFamily="18" charset="0"/>
                          <a:cs typeface="Times New Roman" pitchFamily="18" charset="0"/>
                        </a:rPr>
                        <a:t>ФИО _____________________ дата______________________</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Дата окончания__________, вывод______________________________________________________________, специалист: ФИО___________, роспись______</a:t>
                      </a:r>
                      <a:endParaRPr lang="ru-RU" dirty="0">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r>
            </a:tbl>
          </a:graphicData>
        </a:graphic>
      </p:graphicFrame>
      <p:sp>
        <p:nvSpPr>
          <p:cNvPr id="3" name="Заголовок 2"/>
          <p:cNvSpPr>
            <a:spLocks noGrp="1"/>
          </p:cNvSpPr>
          <p:nvPr>
            <p:ph type="title"/>
          </p:nvPr>
        </p:nvSpPr>
        <p:spPr>
          <a:xfrm>
            <a:off x="457200" y="274638"/>
            <a:ext cx="8229600" cy="778098"/>
          </a:xfrm>
        </p:spPr>
        <p:txBody>
          <a:bodyPr>
            <a:normAutofit/>
          </a:bodyPr>
          <a:lstStyle/>
          <a:p>
            <a:pPr algn="ctr"/>
            <a:r>
              <a:rPr lang="ru-RU" sz="3200" dirty="0" smtClean="0">
                <a:latin typeface="Times New Roman" pitchFamily="18" charset="0"/>
                <a:cs typeface="Times New Roman" pitchFamily="18" charset="0"/>
              </a:rPr>
              <a:t>Индивидуальный план работы с</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358805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2214554"/>
            <a:ext cx="8229600" cy="1947672"/>
          </a:xfrm>
        </p:spPr>
        <p:txBody>
          <a:bodyPr>
            <a:normAutofit/>
          </a:bodyPr>
          <a:lstStyle/>
          <a:p>
            <a:pPr algn="ctr"/>
            <a:r>
              <a:rPr lang="ru-RU" sz="6000" dirty="0" smtClean="0">
                <a:latin typeface="Times New Roman" pitchFamily="18" charset="0"/>
                <a:cs typeface="Times New Roman" pitchFamily="18" charset="0"/>
              </a:rPr>
              <a:t>Спасибо за внимание !</a:t>
            </a:r>
            <a:endParaRPr lang="ru-RU" sz="6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357167"/>
            <a:ext cx="8358246" cy="3693319"/>
          </a:xfrm>
          <a:prstGeom prst="rect">
            <a:avLst/>
          </a:prstGeom>
        </p:spPr>
        <p:txBody>
          <a:bodyPr wrap="square">
            <a:spAutoFit/>
          </a:bodyPr>
          <a:lstStyle/>
          <a:p>
            <a:pPr lvl="0" indent="450850" algn="just" eaLnBrk="0" fontAlgn="base" hangingPunct="0">
              <a:spcBef>
                <a:spcPct val="0"/>
              </a:spcBef>
              <a:spcAft>
                <a:spcPct val="0"/>
              </a:spcAft>
            </a:pPr>
            <a:r>
              <a:rPr lang="ru-RU" dirty="0" smtClean="0">
                <a:solidFill>
                  <a:srgbClr val="000000"/>
                </a:solidFill>
                <a:latin typeface="Times New Roman" pitchFamily="18" charset="0"/>
                <a:ea typeface="Times New Roman" pitchFamily="18" charset="0"/>
                <a:cs typeface="Times New Roman" pitchFamily="18" charset="0"/>
              </a:rPr>
              <a:t>- тестирование проводится анонимно и на добровольной основе; </a:t>
            </a:r>
            <a:endParaRPr lang="ru-RU" dirty="0" smtClean="0">
              <a:latin typeface="Times New Roman" pitchFamily="18" charset="0"/>
              <a:cs typeface="Times New Roman" pitchFamily="18" charset="0"/>
            </a:endParaRPr>
          </a:p>
          <a:p>
            <a:pPr lvl="0" indent="450850" algn="just" eaLnBrk="0" fontAlgn="base" hangingPunct="0">
              <a:spcBef>
                <a:spcPct val="0"/>
              </a:spcBef>
              <a:spcAft>
                <a:spcPct val="0"/>
              </a:spcAft>
            </a:pPr>
            <a:r>
              <a:rPr lang="ru-RU" dirty="0" smtClean="0">
                <a:solidFill>
                  <a:srgbClr val="000000"/>
                </a:solidFill>
                <a:latin typeface="Times New Roman" pitchFamily="18" charset="0"/>
                <a:ea typeface="Times New Roman" pitchFamily="18" charset="0"/>
                <a:cs typeface="Times New Roman" pitchFamily="18" charset="0"/>
              </a:rPr>
              <a:t>- грамотно построенное консультирование третий  год позволяет держать высокий показатель числа респондентов, принимающих участие в СПТ на уровне 95-96% по республике; </a:t>
            </a:r>
            <a:endParaRPr lang="ru-RU" dirty="0" smtClean="0">
              <a:latin typeface="Times New Roman" pitchFamily="18" charset="0"/>
              <a:cs typeface="Times New Roman" pitchFamily="18" charset="0"/>
            </a:endParaRPr>
          </a:p>
          <a:p>
            <a:pPr lvl="0" indent="450850" algn="just" eaLnBrk="0" fontAlgn="base" hangingPunct="0">
              <a:spcBef>
                <a:spcPct val="0"/>
              </a:spcBef>
              <a:spcAft>
                <a:spcPct val="0"/>
              </a:spcAft>
            </a:pPr>
            <a:r>
              <a:rPr lang="ru-RU" dirty="0" smtClean="0">
                <a:solidFill>
                  <a:srgbClr val="000000"/>
                </a:solidFill>
                <a:latin typeface="Times New Roman" pitchFamily="18" charset="0"/>
                <a:ea typeface="Times New Roman" pitchFamily="18" charset="0"/>
                <a:cs typeface="Times New Roman" pitchFamily="18" charset="0"/>
              </a:rPr>
              <a:t>- жалоб от родителей о нарушении процессуальных действий региональному оператору не поступало.</a:t>
            </a:r>
            <a:endParaRPr lang="ru-RU" dirty="0" smtClean="0">
              <a:latin typeface="Times New Roman" pitchFamily="18" charset="0"/>
              <a:cs typeface="Times New Roman" pitchFamily="18" charset="0"/>
            </a:endParaRPr>
          </a:p>
          <a:p>
            <a:pPr lvl="0" indent="450850" algn="just" eaLnBrk="0" fontAlgn="base" hangingPunct="0">
              <a:spcBef>
                <a:spcPct val="0"/>
              </a:spcBef>
              <a:spcAft>
                <a:spcPct val="0"/>
              </a:spcAft>
            </a:pPr>
            <a:r>
              <a:rPr lang="ru-RU" dirty="0" smtClean="0">
                <a:solidFill>
                  <a:srgbClr val="000000"/>
                </a:solidFill>
                <a:latin typeface="Times New Roman" pitchFamily="18" charset="0"/>
                <a:ea typeface="Times New Roman" pitchFamily="18" charset="0"/>
                <a:cs typeface="Times New Roman" pitchFamily="18" charset="0"/>
              </a:rPr>
              <a:t>Основное анкетирование обучающихся проводилось анонимно, исключительно с соблюдением принципов добровольности и наличия информационного согласия обучающихся и их родителей/законных представителей (при необходимости</a:t>
            </a:r>
            <a:r>
              <a:rPr lang="ru-RU" dirty="0" smtClean="0">
                <a:solidFill>
                  <a:srgbClr val="000000"/>
                </a:solidFill>
                <a:latin typeface="Times New Roman" pitchFamily="18" charset="0"/>
                <a:ea typeface="Times New Roman" pitchFamily="18" charset="0"/>
                <a:cs typeface="Times New Roman" pitchFamily="18" charset="0"/>
              </a:rPr>
              <a:t>).</a:t>
            </a:r>
          </a:p>
          <a:p>
            <a:pPr lvl="0" indent="450850" algn="just" eaLnBrk="0" fontAlgn="base" hangingPunct="0">
              <a:spcBef>
                <a:spcPct val="0"/>
              </a:spcBef>
              <a:spcAft>
                <a:spcPct val="0"/>
              </a:spcAft>
            </a:pPr>
            <a:endParaRPr lang="ru-RU" dirty="0" smtClean="0">
              <a:solidFill>
                <a:srgbClr val="000000"/>
              </a:solidFill>
              <a:latin typeface="Times New Roman" pitchFamily="18" charset="0"/>
              <a:ea typeface="Times New Roman" pitchFamily="18" charset="0"/>
              <a:cs typeface="Times New Roman" pitchFamily="18" charset="0"/>
            </a:endParaRPr>
          </a:p>
          <a:p>
            <a:pPr lvl="0" indent="450850" algn="just" eaLnBrk="0" fontAlgn="base" hangingPunct="0">
              <a:spcBef>
                <a:spcPct val="0"/>
              </a:spcBef>
              <a:spcAft>
                <a:spcPct val="0"/>
              </a:spcAft>
            </a:pPr>
            <a:endParaRPr lang="ru-RU" dirty="0" smtClean="0">
              <a:solidFill>
                <a:srgbClr val="000000"/>
              </a:solidFill>
              <a:latin typeface="Times New Roman" pitchFamily="18" charset="0"/>
              <a:cs typeface="Times New Roman" pitchFamily="18" charset="0"/>
            </a:endParaRPr>
          </a:p>
          <a:p>
            <a:pPr lvl="0" indent="450850" algn="just" eaLnBrk="0" fontAlgn="base" hangingPunct="0">
              <a:spcBef>
                <a:spcPct val="0"/>
              </a:spcBef>
              <a:spcAft>
                <a:spcPct val="0"/>
              </a:spcAft>
            </a:pPr>
            <a:endParaRPr lang="ru-RU" dirty="0" smtClean="0">
              <a:latin typeface="Times New Roman" pitchFamily="18" charset="0"/>
              <a:cs typeface="Times New Roman" pitchFamily="18" charset="0"/>
            </a:endParaRPr>
          </a:p>
        </p:txBody>
      </p:sp>
      <p:sp>
        <p:nvSpPr>
          <p:cNvPr id="14337" name="Rectangle 1"/>
          <p:cNvSpPr>
            <a:spLocks noChangeArrowheads="1"/>
          </p:cNvSpPr>
          <p:nvPr/>
        </p:nvSpPr>
        <p:spPr bwMode="auto">
          <a:xfrm>
            <a:off x="642910" y="3286124"/>
            <a:ext cx="8286808" cy="21200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Целью</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социально-психологического тестирования является мониторинг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рискогенности</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социально-психологических условий, в которых находится обучающийся и которые могут привести к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наркопотреблению</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Методика не может быть использована для формулировки заключения о наркотической или иной зависимости респондента.</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714348" y="357166"/>
            <a:ext cx="792961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Методический комплекс направлен на: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Выявление латентной и явной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рискогенности</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социально-психологических условий, формирующих психологическую готовность к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аддиктивному</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(зависимому) поведению у лиц подросткового и юношеского возраста;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осуществление оценки вероятности вовлечения в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аддиктивное</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поведение на основе соотношения факторов риска и факторов защиты, воздействующих на обследуемых;</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выявление повышенной (явной) и незначительной (латентной) вероятности вовлечения в зависимое поведение.</a:t>
            </a:r>
          </a:p>
          <a:p>
            <a:pPr marL="0" marR="0" lvl="0" indent="0" algn="just" defTabSz="914400" rtl="0" eaLnBrk="0" fontAlgn="base" latinLnBrk="0" hangingPunct="0">
              <a:spcBef>
                <a:spcPct val="0"/>
              </a:spcBef>
              <a:spcAft>
                <a:spcPct val="0"/>
              </a:spcAft>
              <a:buClrTx/>
              <a:buSzTx/>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314" name="Rectangle 2"/>
          <p:cNvSpPr>
            <a:spLocks noChangeArrowheads="1"/>
          </p:cNvSpPr>
          <p:nvPr/>
        </p:nvSpPr>
        <p:spPr bwMode="auto">
          <a:xfrm>
            <a:off x="357158" y="2857496"/>
            <a:ext cx="828680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целях оказания методической поддержки и сопровождения тестирования обучающихся, для сотрудников, ответственных за его проведение, 13 и 14 сентября 2021 года в Дагестанском  институте развития образования были проведены организационно-методические семинары.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Базовая цель СПТ в 2021 году: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определить образовательные учреждения с высокой долей численности учащихся, демонстрирующих психологическую готовность к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аддиктивному</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поведению.</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Следует понимать, что анкетирование может зафиксировать только вероятность вовлечения обучающихся в зависимое поведение и не может быть использовано для формулировки заключения о наркотической или иной зависимости респондента.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rot="10800000" flipV="1">
            <a:off x="357158" y="310293"/>
            <a:ext cx="850112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Тестирование обучающихся проводилось анонимно в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онлайн-формате</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на портале </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05</a:t>
            </a:r>
            <a:r>
              <a:rPr kumimoji="0" lang="en-US"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rpspt</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en-US"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login</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Агрегация, расчеты и обобщение результатов осуществлялись в информационно-аналитической системе, на договорной основе. В 2021 году каждая образовательная организация-участник, зайдя в личный кабинет системы, может получить обобщенные результаты по своему учреждению. Учредитель также может работать с обобщенными данными по подведомственным организациям.</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290" name="Rectangle 2"/>
          <p:cNvSpPr>
            <a:spLocks noChangeArrowheads="1"/>
          </p:cNvSpPr>
          <p:nvPr/>
        </p:nvSpPr>
        <p:spPr bwMode="auto">
          <a:xfrm>
            <a:off x="285720" y="2357429"/>
            <a:ext cx="8643998"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2021 году в Республике Дагестан было проведено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онлайн-тестирование</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 компьютерной обработкой данных, направленное на выявление группы риска обучающихся 13-18 лет . СПТ было проведено ГБУ ДПО РД «Дагестанский институт развития образования», которое определено как региональный оператор в 2021-2022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уч</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году. Всего в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скрининг-тестировании</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участвовало 53 муниципалитета: 43 муниципальных образования и 10 городов.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СПТ приняло участие всего 1321 ОО:</a:t>
            </a:r>
            <a:r>
              <a:rPr kumimoji="0" lang="ru-RU"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1267 общеобразовательных организаций, 54  СПО и </a:t>
            </a:r>
            <a:r>
              <a:rPr kumimoji="0" lang="ru-RU"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4 учебных заведения высшего образования (ВО), что составляет (98%).</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291" name="Rectangle 3"/>
          <p:cNvSpPr>
            <a:spLocks noChangeArrowheads="1"/>
          </p:cNvSpPr>
          <p:nvPr/>
        </p:nvSpPr>
        <p:spPr bwMode="auto">
          <a:xfrm>
            <a:off x="214282" y="4714884"/>
            <a:ext cx="864399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Общее количество обучающихся в возрасте от 13 до 18 лет в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республике – </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180 182,  из которых приняли  участие 174 520,</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что составляет </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96,85 %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от общего количества обучающихся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 сравнению с 2020 годом муниципалитетов, не принявших участие в тестировании, нет. Участие муниципалитетов составило 100%.</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8"/>
          <p:cNvGraphicFramePr/>
          <p:nvPr/>
        </p:nvGraphicFramePr>
        <p:xfrm>
          <a:off x="857224" y="714356"/>
          <a:ext cx="7572428" cy="492922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8"/>
          <p:cNvGraphicFramePr/>
          <p:nvPr/>
        </p:nvGraphicFramePr>
        <p:xfrm>
          <a:off x="1142976" y="500042"/>
          <a:ext cx="7356188" cy="5357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8"/>
          <p:cNvGraphicFramePr/>
          <p:nvPr/>
        </p:nvGraphicFramePr>
        <p:xfrm>
          <a:off x="1142976" y="500042"/>
          <a:ext cx="7500990" cy="5143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42844" y="214290"/>
            <a:ext cx="871543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Если сравнивать с предыдущим годом, количество респондентов, принявших участие в СПТ, значительно увеличилось на 2,16%.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целом по ОО РД отмечен небольшой процент обучающихся с вероятной вовлеченностью в ПВВ, не наблюдается высокая степень риска детей и молодежи к процессу приобщения к употреблению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психоактивных</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 наркотических веществ.  </a:t>
            </a:r>
          </a:p>
          <a:p>
            <a:pPr marL="0" marR="0" lvl="0" indent="450850" algn="just" defTabSz="914400" rtl="0" eaLnBrk="0" fontAlgn="base" latinLnBrk="0" hangingPunct="0">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6866" name="Rectangle 2"/>
          <p:cNvSpPr>
            <a:spLocks noChangeArrowheads="1"/>
          </p:cNvSpPr>
          <p:nvPr/>
        </p:nvSpPr>
        <p:spPr bwMode="auto">
          <a:xfrm>
            <a:off x="142844" y="1643050"/>
            <a:ext cx="878687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Общее количество подростков, демонстрирующих повышенную готовность к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аддиктивному</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поведению по республике, составляет – </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5644 человек (3,23%).</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Изучая ответы детей «группы риска», можно отметить, что в возрастной группе 7–9 классов показали высокий уровень импульсивности, что выражается в эмоциональной неустойчивости, спонтанных, необдуманных решениях,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потворствованию</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своих слабостей и т.д., и высокий показатель в этом возрасте обусловлен скорее психологическими особенностями подросткового становления, который является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рискогенным</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фактором сам по себе.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Среди респондентов группы 10–11 классов ответы неоднозначны и вдвое снижены по сравнению с ранним подростковым возрастом и обусловлены процессом взросления и в целом в осмысленности выбора и меньшей импульсивностью.</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ru-RU" dirty="0" smtClean="0">
              <a:solidFill>
                <a:srgbClr val="000000"/>
              </a:solidFill>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6867" name="Rectangle 3"/>
          <p:cNvSpPr>
            <a:spLocks noChangeArrowheads="1"/>
          </p:cNvSpPr>
          <p:nvPr/>
        </p:nvSpPr>
        <p:spPr bwMode="auto">
          <a:xfrm>
            <a:off x="214282" y="4786322"/>
            <a:ext cx="878687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Опрошенные студенты профессиональных образовательных организаций демонстрируют сходные тенденции и в процентном отношении находятся в одинаковых диапазонах.</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Опрошенные студенты высших учебных заведений нацелены на профессиональное обучение, имеют цель и осмысленность действий.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173</TotalTime>
  <Words>2229</Words>
  <Application>Microsoft Office PowerPoint</Application>
  <PresentationFormat>Экран (4:3)</PresentationFormat>
  <Paragraphs>141</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Открытая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 Личное дело на обучающегося, попавшего  в первичный список группы риска по результатам ЕМ СПТ</vt:lpstr>
      <vt:lpstr> </vt:lpstr>
      <vt:lpstr>На всех детей по утвержденному списку, составляется ИПР, ИКПР .</vt:lpstr>
      <vt:lpstr>Слайд 22</vt:lpstr>
      <vt:lpstr>Составление классным руководителем индивидуального плана работы с этими детьми. </vt:lpstr>
      <vt:lpstr>К ИПР, ИКПР обучающегося раз в квартал/четверть ответственный собирает материалы по проведенной работе, анализ проделанной работы </vt:lpstr>
      <vt:lpstr>Индивидуальный план работы с</vt:lpstr>
      <vt:lpstr>Слайд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Семинар-практикум</dc:title>
  <dc:creator>USER-2</dc:creator>
  <cp:lastModifiedBy>1</cp:lastModifiedBy>
  <cp:revision>20</cp:revision>
  <dcterms:created xsi:type="dcterms:W3CDTF">2021-03-10T06:54:35Z</dcterms:created>
  <dcterms:modified xsi:type="dcterms:W3CDTF">2022-03-21T06:54:23Z</dcterms:modified>
</cp:coreProperties>
</file>